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315" r:id="rId3"/>
    <p:sldId id="316" r:id="rId4"/>
    <p:sldId id="321" r:id="rId5"/>
    <p:sldId id="317" r:id="rId6"/>
    <p:sldId id="318" r:id="rId7"/>
    <p:sldId id="319" r:id="rId8"/>
    <p:sldId id="322" r:id="rId9"/>
    <p:sldId id="320" r:id="rId10"/>
    <p:sldId id="291" r:id="rId11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5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1437">
          <p15:clr>
            <a:srgbClr val="A4A3A4"/>
          </p15:clr>
        </p15:guide>
        <p15:guide id="5" pos="2419">
          <p15:clr>
            <a:srgbClr val="A4A3A4"/>
          </p15:clr>
        </p15:guide>
        <p15:guide id="6" pos="5515">
          <p15:clr>
            <a:srgbClr val="A4A3A4"/>
          </p15:clr>
        </p15:guide>
        <p15:guide id="7" pos="1310">
          <p15:clr>
            <a:srgbClr val="A4A3A4"/>
          </p15:clr>
        </p15:guide>
        <p15:guide id="8" pos="25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nuttgen, Susanne" initials="SS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47" autoAdjust="0"/>
  </p:normalViewPr>
  <p:slideViewPr>
    <p:cSldViewPr snapToGrid="0" snapToObjects="1">
      <p:cViewPr>
        <p:scale>
          <a:sx n="66" d="100"/>
          <a:sy n="66" d="100"/>
        </p:scale>
        <p:origin x="462" y="48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9F7291-F2C0-4BFA-AFFC-6A957222175D}" type="datetimeFigureOut">
              <a:rPr lang="fr-FR"/>
              <a:pPr>
                <a:defRPr/>
              </a:pPr>
              <a:t>10/01/2020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8D866C-E71B-4EFB-A325-FB481F3448A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631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268AB4-346A-4937-ABDD-76054E148253}" type="datetimeFigureOut">
              <a:rPr lang="fr-FR"/>
              <a:pPr>
                <a:defRPr/>
              </a:pPr>
              <a:t>10/01/2020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48265A-8D21-4F3F-B4E1-BDEBDF18480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272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© 2000 by Cultural </a:t>
            </a:r>
            <a:r>
              <a:rPr lang="fr-FR" dirty="0" err="1" smtClean="0"/>
              <a:t>Heritage</a:t>
            </a:r>
            <a:r>
              <a:rPr lang="fr-FR" dirty="0" smtClean="0"/>
              <a:t> Administration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48265A-8D21-4F3F-B4E1-BDEBDF184805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432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6477000" cy="686276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10B"/>
              </a:solidFill>
            </a:endParaRPr>
          </a:p>
        </p:txBody>
      </p:sp>
      <p:pic>
        <p:nvPicPr>
          <p:cNvPr id="6" name="Picture 7" descr="logos_partners_noir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660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9"/>
          <p:cNvCxnSpPr/>
          <p:nvPr userDrawn="1"/>
        </p:nvCxnSpPr>
        <p:spPr>
          <a:xfrm>
            <a:off x="381000" y="1371600"/>
            <a:ext cx="5715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1000" y="1692000"/>
            <a:ext cx="5715000" cy="1169551"/>
          </a:xfrm>
        </p:spPr>
        <p:txBody>
          <a:bodyPr/>
          <a:lstStyle>
            <a:lvl1pPr algn="l">
              <a:defRPr sz="3800" b="1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4212000"/>
            <a:ext cx="5715000" cy="166527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9" name="Espace réservé pour une image  10"/>
          <p:cNvSpPr>
            <a:spLocks noGrp="1"/>
          </p:cNvSpPr>
          <p:nvPr>
            <p:ph type="pic" sz="quarter" idx="10"/>
          </p:nvPr>
        </p:nvSpPr>
        <p:spPr>
          <a:xfrm>
            <a:off x="6477000" y="0"/>
            <a:ext cx="2664000" cy="6858000"/>
          </a:xfrm>
        </p:spPr>
        <p:txBody>
          <a:bodyPr rtlCol="0"/>
          <a:lstStyle/>
          <a:p>
            <a:pPr lvl="0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7471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12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2286000" y="228600"/>
            <a:ext cx="6477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3"/>
          <p:cNvCxnSpPr/>
          <p:nvPr userDrawn="1"/>
        </p:nvCxnSpPr>
        <p:spPr>
          <a:xfrm flipV="1">
            <a:off x="406400" y="228600"/>
            <a:ext cx="1676400" cy="0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5998" y="375262"/>
            <a:ext cx="6476999" cy="1846659"/>
          </a:xfrm>
        </p:spPr>
        <p:txBody>
          <a:bodyPr/>
          <a:lstStyle>
            <a:lvl1pPr algn="l">
              <a:defRPr sz="6000" b="1" cap="none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2824" y="2427807"/>
            <a:ext cx="6480173" cy="1118255"/>
          </a:xfrm>
        </p:spPr>
        <p:txBody>
          <a:bodyPr/>
          <a:lstStyle>
            <a:lvl1pPr marL="0" indent="0">
              <a:buNone/>
              <a:defRPr sz="4000" b="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1718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000" y="1836000"/>
            <a:ext cx="5162998" cy="421760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pour une image  8"/>
          <p:cNvSpPr>
            <a:spLocks noGrp="1"/>
          </p:cNvSpPr>
          <p:nvPr>
            <p:ph type="pic" sz="quarter" idx="10"/>
          </p:nvPr>
        </p:nvSpPr>
        <p:spPr>
          <a:xfrm>
            <a:off x="416560" y="1908000"/>
            <a:ext cx="2880000" cy="3672206"/>
          </a:xfrm>
        </p:spPr>
        <p:txBody>
          <a:bodyPr rtlCol="0"/>
          <a:lstStyle/>
          <a:p>
            <a:pPr lvl="0"/>
            <a:endParaRPr lang="fr-FR" noProof="0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1"/>
          </p:nvPr>
        </p:nvSpPr>
        <p:spPr>
          <a:xfrm>
            <a:off x="416560" y="5647094"/>
            <a:ext cx="2879725" cy="23400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3987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11" name="Espace réservé pour une image  10"/>
          <p:cNvSpPr>
            <a:spLocks noGrp="1"/>
          </p:cNvSpPr>
          <p:nvPr>
            <p:ph type="pic" sz="quarter" idx="10"/>
          </p:nvPr>
        </p:nvSpPr>
        <p:spPr>
          <a:xfrm>
            <a:off x="2282825" y="1908001"/>
            <a:ext cx="6480175" cy="4248960"/>
          </a:xfrm>
        </p:spPr>
        <p:txBody>
          <a:bodyPr rtlCol="0"/>
          <a:lstStyle/>
          <a:p>
            <a:pPr lvl="0"/>
            <a:endParaRPr lang="fr-FR" noProof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1"/>
          </p:nvPr>
        </p:nvSpPr>
        <p:spPr>
          <a:xfrm>
            <a:off x="2282825" y="6156325"/>
            <a:ext cx="6480175" cy="23400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000000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rgbClr val="000000"/>
                </a:solidFill>
              </a:defRPr>
            </a:lvl2pPr>
            <a:lvl3pPr marL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rgbClr val="00000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rgbClr val="000000"/>
                </a:solidFill>
              </a:defRPr>
            </a:lvl4pPr>
            <a:lvl5pPr marL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rgbClr val="000000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1398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0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60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228600" cy="686276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10B"/>
              </a:solidFill>
            </a:endParaRPr>
          </a:p>
        </p:txBody>
      </p:sp>
      <p:pic>
        <p:nvPicPr>
          <p:cNvPr id="1027" name="Picture 6" descr="logos_partners_noir.psd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457200"/>
            <a:ext cx="121761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8"/>
          <p:cNvCxnSpPr/>
          <p:nvPr userDrawn="1"/>
        </p:nvCxnSpPr>
        <p:spPr>
          <a:xfrm>
            <a:off x="2286000" y="228600"/>
            <a:ext cx="6477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1"/>
          <p:cNvCxnSpPr/>
          <p:nvPr userDrawn="1"/>
        </p:nvCxnSpPr>
        <p:spPr>
          <a:xfrm>
            <a:off x="2286000" y="6629400"/>
            <a:ext cx="6477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3"/>
          <p:cNvCxnSpPr/>
          <p:nvPr userDrawn="1"/>
        </p:nvCxnSpPr>
        <p:spPr>
          <a:xfrm flipV="1">
            <a:off x="406400" y="228600"/>
            <a:ext cx="1676400" cy="0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 userDrawn="1"/>
        </p:nvSpPr>
        <p:spPr>
          <a:xfrm>
            <a:off x="8915400" y="0"/>
            <a:ext cx="228600" cy="686276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10B"/>
              </a:solidFill>
            </a:endParaRPr>
          </a:p>
        </p:txBody>
      </p:sp>
      <p:sp>
        <p:nvSpPr>
          <p:cNvPr id="103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82825" y="417513"/>
            <a:ext cx="64801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3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2282825" y="2016125"/>
            <a:ext cx="6480175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cxnSp>
        <p:nvCxnSpPr>
          <p:cNvPr id="13" name="Straight Connector 17"/>
          <p:cNvCxnSpPr/>
          <p:nvPr userDrawn="1"/>
        </p:nvCxnSpPr>
        <p:spPr>
          <a:xfrm flipV="1">
            <a:off x="406400" y="6629400"/>
            <a:ext cx="1676400" cy="0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 userDrawn="1"/>
        </p:nvSpPr>
        <p:spPr>
          <a:xfrm>
            <a:off x="406400" y="6338888"/>
            <a:ext cx="1041400" cy="215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20A48A0-0D61-464C-8D55-A0C153C4A69E}" type="slidenum">
              <a:rPr lang="fr-FR" sz="1400" b="1">
                <a:solidFill>
                  <a:srgbClr val="000000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fr-FR" sz="1400" b="1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22" name="Picture 16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6667500"/>
            <a:ext cx="54292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9" r:id="rId2"/>
    <p:sldLayoutId id="2147483674" r:id="rId3"/>
    <p:sldLayoutId id="2147483670" r:id="rId4"/>
    <p:sldLayoutId id="2147483671" r:id="rId5"/>
    <p:sldLayoutId id="2147483672" r:id="rId6"/>
    <p:sldLayoutId id="2147483675" r:id="rId7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marL="215900" indent="-215900" algn="l" defTabSz="457200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5900" indent="-215900" algn="l" defTabSz="457200" rtl="0" eaLnBrk="0" fontAlgn="base" hangingPunct="0">
        <a:spcBef>
          <a:spcPts val="12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rtl="0" eaLnBrk="0" fontAlgn="base" hangingPunct="0">
        <a:spcBef>
          <a:spcPts val="12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466725" indent="-215900" algn="l" defTabSz="457200" rtl="0" eaLnBrk="0" fontAlgn="base" hangingPunct="0">
        <a:spcBef>
          <a:spcPts val="600"/>
        </a:spcBef>
        <a:spcAft>
          <a:spcPct val="0"/>
        </a:spcAft>
        <a:buClr>
          <a:srgbClr val="FFFF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466725" algn="l" defTabSz="457200" rtl="0" eaLnBrk="0" fontAlgn="base" hangingPunct="0">
        <a:spcBef>
          <a:spcPts val="600"/>
        </a:spcBef>
        <a:spcAft>
          <a:spcPct val="0"/>
        </a:spcAft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5"/>
          <p:cNvSpPr>
            <a:spLocks noGrp="1"/>
          </p:cNvSpPr>
          <p:nvPr>
            <p:ph type="ctrTitle"/>
          </p:nvPr>
        </p:nvSpPr>
        <p:spPr>
          <a:xfrm>
            <a:off x="381000" y="1692275"/>
            <a:ext cx="5715000" cy="1261884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Periodic reporting – Practical session on data sources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Unit </a:t>
            </a:r>
            <a:r>
              <a:rPr lang="en-US" sz="1800" dirty="0" smtClean="0"/>
              <a:t>59 </a:t>
            </a:r>
            <a:r>
              <a:rPr lang="en-US" sz="1800" dirty="0" smtClean="0"/>
              <a:t>PowerPoint presentation</a:t>
            </a:r>
          </a:p>
        </p:txBody>
      </p:sp>
      <p:sp>
        <p:nvSpPr>
          <p:cNvPr id="5123" name="Sous-titre 6"/>
          <p:cNvSpPr>
            <a:spLocks noGrp="1"/>
          </p:cNvSpPr>
          <p:nvPr>
            <p:ph type="subTitle" idx="1"/>
          </p:nvPr>
        </p:nvSpPr>
        <p:spPr>
          <a:xfrm>
            <a:off x="381000" y="4211638"/>
            <a:ext cx="5715000" cy="747897"/>
          </a:xfrm>
        </p:spPr>
        <p:txBody>
          <a:bodyPr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 smtClean="0">
                <a:solidFill>
                  <a:prstClr val="black"/>
                </a:solidFill>
                <a:latin typeface="Arial Unicode MS" charset="0"/>
                <a:cs typeface="Arial Unicode MS" charset="0"/>
              </a:rPr>
              <a:t>UNESCO </a:t>
            </a:r>
            <a:endParaRPr lang="en-US" sz="2400" dirty="0" smtClean="0">
              <a:solidFill>
                <a:prstClr val="black"/>
              </a:solidFill>
              <a:latin typeface="Arial Unicode MS" charset="0"/>
              <a:cs typeface="Arial Unicode MS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 smtClean="0">
                <a:solidFill>
                  <a:prstClr val="black"/>
                </a:solidFill>
                <a:cs typeface="Arial Unicode MS" charset="0"/>
              </a:rPr>
              <a:t>Living Heritage Entity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pic>
        <p:nvPicPr>
          <p:cNvPr id="5124" name="Espace réservé pour une image  8" descr="funambule2.jpg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" r="27"/>
          <a:stretch>
            <a:fillRect/>
          </a:stretch>
        </p:blipFill>
        <p:spPr>
          <a:xfrm>
            <a:off x="6477000" y="0"/>
            <a:ext cx="2663825" cy="6858000"/>
          </a:xfrm>
        </p:spPr>
      </p:pic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381000" y="5967413"/>
            <a:ext cx="1303338" cy="276225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GB" sz="1200" b="1">
              <a:latin typeface="Arial Bold"/>
              <a:ea typeface="Arial Bold"/>
              <a:cs typeface="Arial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6243638"/>
            <a:ext cx="1303338" cy="276225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accent4"/>
              </a:solidFill>
              <a:latin typeface="Arial Bold"/>
              <a:cs typeface="Arial Bold"/>
            </a:endParaRPr>
          </a:p>
        </p:txBody>
      </p:sp>
      <p:pic>
        <p:nvPicPr>
          <p:cNvPr id="14" name="Espace réservé pour une image  8" descr="danseus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" b="32"/>
          <a:stretch>
            <a:fillRect/>
          </a:stretch>
        </p:blipFill>
        <p:spPr bwMode="auto">
          <a:xfrm>
            <a:off x="6478588" y="0"/>
            <a:ext cx="2667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058-v1.0-FN-EN.docx -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4" t="29419" r="8101" b="16613"/>
          <a:stretch/>
        </p:blipFill>
        <p:spPr>
          <a:xfrm>
            <a:off x="1727199" y="1320800"/>
            <a:ext cx="6841181" cy="454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7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Weaknesses in Periodic Reporting </a:t>
            </a:r>
            <a:br>
              <a:rPr lang="en-GB" b="1" dirty="0" smtClean="0"/>
            </a:br>
            <a:r>
              <a:rPr lang="en-GB" b="1" dirty="0" smtClean="0"/>
              <a:t>(IOS, 2013)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2825" y="2016124"/>
            <a:ext cx="6480175" cy="33541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500" b="1" cap="all" dirty="0"/>
              <a:t> </a:t>
            </a:r>
            <a:endParaRPr lang="en-GB" sz="1500" dirty="0"/>
          </a:p>
          <a:p>
            <a:pPr lvl="0"/>
            <a:r>
              <a:rPr lang="en-GB" sz="1500" dirty="0"/>
              <a:t>G</a:t>
            </a:r>
            <a:r>
              <a:rPr lang="en-GB" sz="1500" dirty="0" smtClean="0"/>
              <a:t>eneral </a:t>
            </a:r>
            <a:r>
              <a:rPr lang="en-GB" sz="1500" dirty="0"/>
              <a:t>tendency to describe activities </a:t>
            </a:r>
            <a:r>
              <a:rPr lang="en-GB" sz="1500" dirty="0" smtClean="0"/>
              <a:t>not results</a:t>
            </a:r>
            <a:endParaRPr lang="en-GB" sz="1500" dirty="0"/>
          </a:p>
          <a:p>
            <a:pPr lvl="0"/>
            <a:r>
              <a:rPr lang="en-GB" sz="1500" dirty="0"/>
              <a:t>Little or no focus on </a:t>
            </a:r>
            <a:r>
              <a:rPr lang="en-GB" sz="1500" dirty="0" smtClean="0"/>
              <a:t>the </a:t>
            </a:r>
            <a:r>
              <a:rPr lang="en-GB" sz="1500" dirty="0"/>
              <a:t>impact </a:t>
            </a:r>
            <a:r>
              <a:rPr lang="en-GB" sz="1500" dirty="0" smtClean="0"/>
              <a:t>of interventions</a:t>
            </a:r>
            <a:endParaRPr lang="en-GB" sz="1500" dirty="0"/>
          </a:p>
          <a:p>
            <a:pPr lvl="0"/>
            <a:r>
              <a:rPr lang="en-GB" sz="1500" dirty="0"/>
              <a:t>Q</a:t>
            </a:r>
            <a:r>
              <a:rPr lang="en-GB" sz="1500" dirty="0" smtClean="0"/>
              <a:t>uality </a:t>
            </a:r>
            <a:r>
              <a:rPr lang="en-GB" sz="1500" dirty="0"/>
              <a:t>of the process often unaddressed </a:t>
            </a:r>
          </a:p>
          <a:p>
            <a:pPr lvl="0"/>
            <a:r>
              <a:rPr lang="en-GB" sz="1500" dirty="0"/>
              <a:t>Insufficient attention </a:t>
            </a:r>
            <a:r>
              <a:rPr lang="en-GB" sz="1500" dirty="0" smtClean="0"/>
              <a:t>paid </a:t>
            </a:r>
            <a:r>
              <a:rPr lang="en-GB" sz="1500" dirty="0"/>
              <a:t>to identifying </a:t>
            </a:r>
            <a:r>
              <a:rPr lang="en-GB" sz="1500" dirty="0" smtClean="0"/>
              <a:t>targeted beneficiaries </a:t>
            </a:r>
            <a:r>
              <a:rPr lang="en-GB" sz="1500" dirty="0"/>
              <a:t>or </a:t>
            </a:r>
            <a:r>
              <a:rPr lang="en-GB" sz="1500" dirty="0" smtClean="0"/>
              <a:t>actors</a:t>
            </a:r>
            <a:endParaRPr lang="en-GB" sz="1500" dirty="0"/>
          </a:p>
          <a:p>
            <a:pPr lvl="0"/>
            <a:r>
              <a:rPr lang="en-GB" sz="1500" dirty="0"/>
              <a:t>Q</a:t>
            </a:r>
            <a:r>
              <a:rPr lang="en-GB" sz="1500" dirty="0" smtClean="0"/>
              <a:t>uestion </a:t>
            </a:r>
            <a:r>
              <a:rPr lang="en-GB" sz="1500" dirty="0"/>
              <a:t>types </a:t>
            </a:r>
            <a:r>
              <a:rPr lang="en-GB" sz="1500" dirty="0" smtClean="0"/>
              <a:t>elicit overly </a:t>
            </a:r>
            <a:r>
              <a:rPr lang="en-GB" sz="1500" dirty="0"/>
              <a:t>detailed </a:t>
            </a:r>
            <a:r>
              <a:rPr lang="en-GB" sz="1500" dirty="0" smtClean="0"/>
              <a:t>information</a:t>
            </a:r>
            <a:endParaRPr lang="en-GB" sz="1500" dirty="0"/>
          </a:p>
          <a:p>
            <a:pPr lvl="0"/>
            <a:r>
              <a:rPr lang="en-GB" sz="1500" dirty="0"/>
              <a:t>Information </a:t>
            </a:r>
            <a:r>
              <a:rPr lang="en-GB" sz="1500" dirty="0" smtClean="0"/>
              <a:t>sometimes misplaced </a:t>
            </a:r>
            <a:endParaRPr lang="en-GB" sz="1500" dirty="0"/>
          </a:p>
          <a:p>
            <a:pPr lvl="0"/>
            <a:r>
              <a:rPr lang="en-GB" sz="1500" dirty="0" smtClean="0"/>
              <a:t>Often </a:t>
            </a:r>
            <a:r>
              <a:rPr lang="en-GB" sz="1500" dirty="0"/>
              <a:t>not sufficiently clear what information is </a:t>
            </a:r>
            <a:r>
              <a:rPr lang="en-GB" sz="1500" dirty="0" smtClean="0"/>
              <a:t>relevant</a:t>
            </a:r>
            <a:endParaRPr lang="en-GB" sz="1500" dirty="0"/>
          </a:p>
          <a:p>
            <a:pPr lvl="0"/>
            <a:r>
              <a:rPr lang="en-GB" sz="1500" dirty="0"/>
              <a:t>Some important information </a:t>
            </a:r>
            <a:r>
              <a:rPr lang="en-GB" sz="1500" dirty="0" smtClean="0"/>
              <a:t>not solicited </a:t>
            </a:r>
            <a:endParaRPr lang="en-GB" sz="1500" dirty="0"/>
          </a:p>
          <a:p>
            <a:pPr>
              <a:buNone/>
            </a:pPr>
            <a:endParaRPr lang="en-GB" sz="1500" b="1" dirty="0"/>
          </a:p>
        </p:txBody>
      </p:sp>
    </p:spTree>
    <p:extLst>
      <p:ext uri="{BB962C8B-B14F-4D97-AF65-F5344CB8AC3E}">
        <p14:creationId xmlns:p14="http://schemas.microsoft.com/office/powerpoint/2010/main" val="213532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Elements of the online reporting tool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2825" y="1479097"/>
            <a:ext cx="6480175" cy="4419671"/>
          </a:xfrm>
        </p:spPr>
        <p:txBody>
          <a:bodyPr/>
          <a:lstStyle/>
          <a:p>
            <a:pPr>
              <a:buNone/>
            </a:pPr>
            <a:r>
              <a:rPr lang="en-US" sz="1500" dirty="0"/>
              <a:t>SECTION A. GENERAL INFORMATION</a:t>
            </a:r>
          </a:p>
          <a:p>
            <a:pPr>
              <a:buNone/>
            </a:pPr>
            <a:endParaRPr lang="en-GB" sz="1500" dirty="0"/>
          </a:p>
          <a:p>
            <a:pPr>
              <a:buNone/>
            </a:pPr>
            <a:r>
              <a:rPr lang="en-US" sz="1500" dirty="0"/>
              <a:t>Name of State Party and date of ratification</a:t>
            </a:r>
            <a:endParaRPr lang="en-GB" sz="1500" dirty="0"/>
          </a:p>
          <a:p>
            <a:pPr>
              <a:buNone/>
            </a:pPr>
            <a:r>
              <a:rPr lang="en-US" sz="1500" dirty="0"/>
              <a:t>A.1 – Executive summary</a:t>
            </a:r>
            <a:endParaRPr lang="en-GB" sz="1500" dirty="0"/>
          </a:p>
          <a:p>
            <a:pPr>
              <a:buNone/>
            </a:pPr>
            <a:r>
              <a:rPr lang="en-US" sz="1500" dirty="0"/>
              <a:t>A.2 – Contact information for the Focal Point</a:t>
            </a:r>
            <a:endParaRPr lang="en-GB" sz="1500" dirty="0"/>
          </a:p>
          <a:p>
            <a:pPr>
              <a:buNone/>
            </a:pPr>
            <a:r>
              <a:rPr lang="en-GB" sz="1500" dirty="0"/>
              <a:t>A.3 - Institutions and organizations involved in the preparation of the report</a:t>
            </a:r>
          </a:p>
          <a:p>
            <a:pPr>
              <a:buNone/>
            </a:pPr>
            <a:r>
              <a:rPr lang="en-GB" sz="1500" dirty="0"/>
              <a:t>A.4 – Accredited NGOs</a:t>
            </a:r>
          </a:p>
          <a:p>
            <a:pPr>
              <a:buNone/>
            </a:pPr>
            <a:r>
              <a:rPr lang="en-GB" sz="1500" dirty="0"/>
              <a:t>A.5 - Participation in international mechanisms</a:t>
            </a:r>
          </a:p>
          <a:p>
            <a:pPr>
              <a:buNone/>
            </a:pPr>
            <a:r>
              <a:rPr lang="en-GB" sz="1500" dirty="0"/>
              <a:t>A.6 – Inventories (general information on what inventories exist – more detail is solicited in Section b at question areas 7 &amp; 8) </a:t>
            </a:r>
          </a:p>
          <a:p>
            <a:pPr>
              <a:buNone/>
            </a:pPr>
            <a:r>
              <a:rPr lang="en-GB" sz="1500" dirty="0"/>
              <a:t>A.7 – Synergies with other programmes/Conventions of UNESCO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91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Elements of the online reporting tool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2825" y="1406524"/>
            <a:ext cx="6480175" cy="41669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500" dirty="0"/>
              <a:t>Part B. SAFEGUARDING MEASURES AT THE NATIONAL LEVEL</a:t>
            </a:r>
          </a:p>
          <a:p>
            <a:pPr>
              <a:buNone/>
            </a:pPr>
            <a:endParaRPr lang="en-GB" sz="1500" dirty="0"/>
          </a:p>
          <a:p>
            <a:pPr>
              <a:buNone/>
            </a:pPr>
            <a:r>
              <a:rPr lang="en-US" sz="1500" dirty="0"/>
              <a:t>Thematic Area I - Institutional and human capacities</a:t>
            </a:r>
            <a:endParaRPr lang="en-GB" sz="1500" dirty="0"/>
          </a:p>
          <a:p>
            <a:pPr>
              <a:buNone/>
            </a:pPr>
            <a:r>
              <a:rPr lang="en-US" sz="1500" dirty="0"/>
              <a:t>Thematic Area II - Transmission and education</a:t>
            </a:r>
            <a:endParaRPr lang="en-GB" sz="1500" dirty="0"/>
          </a:p>
          <a:p>
            <a:pPr>
              <a:buNone/>
            </a:pPr>
            <a:r>
              <a:rPr lang="en-US" sz="1500" dirty="0"/>
              <a:t>Thematic Area III – Inventorying and research</a:t>
            </a:r>
            <a:endParaRPr lang="en-GB" sz="1500" dirty="0"/>
          </a:p>
          <a:p>
            <a:pPr>
              <a:buNone/>
            </a:pPr>
            <a:r>
              <a:rPr lang="en-GB" sz="1500" dirty="0"/>
              <a:t>Thematic Area IV – Policies, as well as legal and administrative measures </a:t>
            </a:r>
          </a:p>
          <a:p>
            <a:pPr>
              <a:buNone/>
            </a:pPr>
            <a:r>
              <a:rPr lang="en-US" sz="1500" dirty="0"/>
              <a:t>Thematic Area V – Role of intangible cultural heritage and its safeguarding in society</a:t>
            </a:r>
            <a:endParaRPr lang="en-GB" sz="1500" dirty="0"/>
          </a:p>
          <a:p>
            <a:pPr>
              <a:buNone/>
            </a:pPr>
            <a:r>
              <a:rPr lang="en-US" sz="1500" dirty="0"/>
              <a:t>Thematic Area VI – Awareness raising</a:t>
            </a:r>
            <a:endParaRPr lang="en-GB" sz="1500" dirty="0"/>
          </a:p>
          <a:p>
            <a:pPr>
              <a:buNone/>
            </a:pPr>
            <a:r>
              <a:rPr lang="en-US" sz="1500" dirty="0"/>
              <a:t>Thematic Area VII – Engagement of communities, groups and individuals as well as other stakeholders</a:t>
            </a:r>
            <a:endParaRPr lang="en-GB" sz="1500" dirty="0"/>
          </a:p>
          <a:p>
            <a:pPr>
              <a:buNone/>
            </a:pPr>
            <a:r>
              <a:rPr lang="en-US" sz="1500" dirty="0"/>
              <a:t>Thematic Area VIII – International Engagement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220279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1760" y="2204864"/>
            <a:ext cx="461511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/>
              <a:t>Exercise – Handout 1</a:t>
            </a:r>
          </a:p>
          <a:p>
            <a:endParaRPr lang="en-GB" sz="4000" b="1" dirty="0" smtClean="0"/>
          </a:p>
          <a:p>
            <a:endParaRPr lang="en-GB" sz="4000" dirty="0"/>
          </a:p>
        </p:txBody>
      </p:sp>
      <p:pic>
        <p:nvPicPr>
          <p:cNvPr id="3" name="Picture 2" descr="C:\Users\ae_cunningham\AppData\Local\Microsoft\Windows\Temporary Internet Files\Content.IE5\0LYUBDWZ\pencil-silhouette[1]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12976"/>
            <a:ext cx="720080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196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1760" y="2204864"/>
            <a:ext cx="461511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/>
              <a:t>Exercise – Handout 2</a:t>
            </a:r>
          </a:p>
          <a:p>
            <a:endParaRPr lang="en-GB" sz="4000" b="1" dirty="0" smtClean="0"/>
          </a:p>
          <a:p>
            <a:endParaRPr lang="en-GB" sz="4000" dirty="0"/>
          </a:p>
        </p:txBody>
      </p:sp>
      <p:pic>
        <p:nvPicPr>
          <p:cNvPr id="3" name="Picture 2" descr="C:\Users\ae_cunningham\AppData\Local\Microsoft\Windows\Temporary Internet Files\Content.IE5\0LYUBDWZ\pencil-silhouette[1]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12976"/>
            <a:ext cx="720080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2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Potential </a:t>
            </a:r>
            <a:r>
              <a:rPr lang="en-GB" b="1" dirty="0" smtClean="0"/>
              <a:t>data </a:t>
            </a:r>
            <a:r>
              <a:rPr lang="en-GB" b="1" dirty="0" smtClean="0"/>
              <a:t>sources (1)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2825" y="1436914"/>
            <a:ext cx="6044747" cy="5021943"/>
          </a:xfrm>
        </p:spPr>
        <p:txBody>
          <a:bodyPr>
            <a:noAutofit/>
          </a:bodyPr>
          <a:lstStyle/>
          <a:p>
            <a:pPr marL="514350" indent="-514350">
              <a:buAutoNum type="alphaLcParenBoth"/>
            </a:pPr>
            <a:endParaRPr lang="en-US" sz="1500" b="0" dirty="0">
              <a:latin typeface="+mj-lt"/>
            </a:endParaRPr>
          </a:p>
          <a:p>
            <a:r>
              <a:rPr lang="en-US" sz="1500" b="0" dirty="0">
                <a:latin typeface="+mj-lt"/>
              </a:rPr>
              <a:t>Data and information held by the competent authority filling out the form (probably not sufficient alone to complete all sections of the form adequately);</a:t>
            </a:r>
          </a:p>
          <a:p>
            <a:r>
              <a:rPr lang="en-US" sz="1500" b="0" dirty="0">
                <a:latin typeface="+mj-lt"/>
              </a:rPr>
              <a:t>Data and information held by partners in safeguarding actions and, in particular, non-governmental organizations, scientific institutes, civil society organizations, etc.;</a:t>
            </a:r>
          </a:p>
          <a:p>
            <a:r>
              <a:rPr lang="en-US" sz="1500" b="0" dirty="0">
                <a:latin typeface="+mj-lt"/>
              </a:rPr>
              <a:t>Data and information held in other Ministries and governmental bodies; </a:t>
            </a:r>
          </a:p>
        </p:txBody>
      </p:sp>
    </p:spTree>
    <p:extLst>
      <p:ext uri="{BB962C8B-B14F-4D97-AF65-F5344CB8AC3E}">
        <p14:creationId xmlns:p14="http://schemas.microsoft.com/office/powerpoint/2010/main" val="1216940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2825" y="2016125"/>
            <a:ext cx="6480175" cy="2639184"/>
          </a:xfrm>
        </p:spPr>
        <p:txBody>
          <a:bodyPr/>
          <a:lstStyle/>
          <a:p>
            <a:r>
              <a:rPr lang="en-US" sz="1500" b="0" dirty="0"/>
              <a:t>Information provided for other UNESCO treaties (in the fields of education, science and social science as well as culture) </a:t>
            </a:r>
          </a:p>
          <a:p>
            <a:r>
              <a:rPr lang="en-US" sz="1500" b="0" dirty="0"/>
              <a:t>Information provided for multilateral and regional treaties not governed by UNESCO, in particular in the fields of environmental protection, human rights and intellectual property rights; </a:t>
            </a:r>
          </a:p>
          <a:p>
            <a:r>
              <a:rPr lang="en-US" sz="1500" b="0" dirty="0"/>
              <a:t>Information provided in the framework of reporting on the SDGs; </a:t>
            </a:r>
          </a:p>
          <a:p>
            <a:r>
              <a:rPr lang="en-US" sz="1500" b="0" dirty="0"/>
              <a:t>Information provided for with regard to other cultural policy instruments; </a:t>
            </a:r>
          </a:p>
          <a:p>
            <a:r>
              <a:rPr lang="en-US" sz="1500" b="0" dirty="0"/>
              <a:t>[…]</a:t>
            </a:r>
            <a:endParaRPr lang="en-GB" sz="1500" b="0" dirty="0"/>
          </a:p>
          <a:p>
            <a:endParaRPr lang="fr-FR" sz="15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Potential </a:t>
            </a:r>
            <a:r>
              <a:rPr lang="en-GB" b="1" smtClean="0"/>
              <a:t>data </a:t>
            </a:r>
            <a:r>
              <a:rPr lang="en-GB" b="1" smtClean="0"/>
              <a:t>sources (2)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1085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1760" y="2204864"/>
            <a:ext cx="461511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/>
              <a:t>Exercise – </a:t>
            </a:r>
            <a:r>
              <a:rPr lang="en-GB" sz="4000" b="1" smtClean="0"/>
              <a:t>Handout 3</a:t>
            </a:r>
            <a:endParaRPr lang="en-GB" sz="4000" b="1" dirty="0" smtClean="0"/>
          </a:p>
          <a:p>
            <a:endParaRPr lang="en-GB" sz="4000" b="1" dirty="0" smtClean="0"/>
          </a:p>
          <a:p>
            <a:endParaRPr lang="en-GB" sz="4000" dirty="0"/>
          </a:p>
        </p:txBody>
      </p:sp>
      <p:pic>
        <p:nvPicPr>
          <p:cNvPr id="3" name="Picture 2" descr="C:\Users\ae_cunningham\AppData\Local\Microsoft\Windows\Temporary Internet Files\Content.IE5\0LYUBDWZ\pencil-silhouette[1]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12976"/>
            <a:ext cx="720080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6736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361</Words>
  <Application>Microsoft Office PowerPoint</Application>
  <PresentationFormat>On-screen Show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Bold</vt:lpstr>
      <vt:lpstr>Arial Unicode MS</vt:lpstr>
      <vt:lpstr>Calibri</vt:lpstr>
      <vt:lpstr>Thème Office</vt:lpstr>
      <vt:lpstr>Periodic reporting – Practical session on data sources Unit 59 PowerPoint presentation</vt:lpstr>
      <vt:lpstr>Weaknesses in Periodic Reporting  (IOS, 2013)</vt:lpstr>
      <vt:lpstr>Elements of the online reporting tool</vt:lpstr>
      <vt:lpstr>Elements of the online reporting tool</vt:lpstr>
      <vt:lpstr>PowerPoint Presentation</vt:lpstr>
      <vt:lpstr>PowerPoint Presentation</vt:lpstr>
      <vt:lpstr>Potential data sources (1)</vt:lpstr>
      <vt:lpstr>Potential data sources (2)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Hopkins, Juliette</cp:lastModifiedBy>
  <cp:revision>174</cp:revision>
  <cp:lastPrinted>2015-07-03T09:47:22Z</cp:lastPrinted>
  <dcterms:created xsi:type="dcterms:W3CDTF">2013-12-09T15:25:28Z</dcterms:created>
  <dcterms:modified xsi:type="dcterms:W3CDTF">2020-01-10T08:53:27Z</dcterms:modified>
</cp:coreProperties>
</file>