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72" r:id="rId3"/>
    <p:sldId id="292" r:id="rId4"/>
    <p:sldId id="283" r:id="rId5"/>
    <p:sldId id="293" r:id="rId6"/>
    <p:sldId id="294" r:id="rId7"/>
    <p:sldId id="295" r:id="rId8"/>
    <p:sldId id="268" r:id="rId9"/>
    <p:sldId id="285" r:id="rId10"/>
    <p:sldId id="286" r:id="rId11"/>
    <p:sldId id="287" r:id="rId12"/>
    <p:sldId id="277" r:id="rId13"/>
    <p:sldId id="296" r:id="rId14"/>
    <p:sldId id="297" r:id="rId15"/>
    <p:sldId id="298" r:id="rId16"/>
    <p:sldId id="299" r:id="rId17"/>
  </p:sldIdLst>
  <p:sldSz cx="9144000" cy="6858000" type="screen4x3"/>
  <p:notesSz cx="6858000" cy="9144000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15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1437">
          <p15:clr>
            <a:srgbClr val="A4A3A4"/>
          </p15:clr>
        </p15:guide>
        <p15:guide id="5" pos="2419">
          <p15:clr>
            <a:srgbClr val="A4A3A4"/>
          </p15:clr>
        </p15:guide>
        <p15:guide id="6" pos="5515">
          <p15:clr>
            <a:srgbClr val="A4A3A4"/>
          </p15:clr>
        </p15:guide>
        <p15:guide id="7" pos="1310">
          <p15:clr>
            <a:srgbClr val="A4A3A4"/>
          </p15:clr>
        </p15:guide>
        <p15:guide id="8" pos="25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E3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99" autoAdjust="0"/>
  </p:normalViewPr>
  <p:slideViewPr>
    <p:cSldViewPr snapToGrid="0" snapToObjects="1">
      <p:cViewPr varScale="1">
        <p:scale>
          <a:sx n="75" d="100"/>
          <a:sy n="75" d="100"/>
        </p:scale>
        <p:origin x="108" y="66"/>
      </p:cViewPr>
      <p:guideLst>
        <p:guide orient="horz" pos="715"/>
        <p:guide orient="horz" pos="1200"/>
        <p:guide orient="horz" pos="2160"/>
        <p:guide pos="1437"/>
        <p:guide pos="2419"/>
        <p:guide pos="5515"/>
        <p:guide pos="1310"/>
        <p:guide pos="25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C5B0D91F-7721-446D-AA6E-0D1EE6131F92}" type="datetime1">
              <a:rPr lang="fr-FR" altLang="fr-FR"/>
              <a:pPr>
                <a:defRPr/>
              </a:pPr>
              <a:t>25/04/2018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0028723-AE3C-4B79-888B-C8BA2E38F302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644058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33A72AA-9D7C-40F4-8F2E-6DAF21D7FAD7}" type="datetime1">
              <a:rPr lang="fr-FR" altLang="fr-FR"/>
              <a:pPr>
                <a:defRPr/>
              </a:pPr>
              <a:t>25/04/2018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alt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F404CE4A-64B2-44CC-9D31-98892AF4AE23}" type="slidenum">
              <a:rPr lang="fr-FR" altLang="fr-FR"/>
              <a:pPr/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272660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© 2009 by Chen Ming/Beijing Bureau of Culture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4CE4A-64B2-44CC-9D31-98892AF4AE23}" type="slidenum">
              <a:rPr lang="fr-FR" altLang="fr-FR" smtClean="0"/>
              <a:pPr/>
              <a:t>1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34477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alt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MS PGothic" panose="020B0600070205080204" pitchFamily="34" charset="-128"/>
                <a:cs typeface="Arial" panose="020B0604020202020204" pitchFamily="34" charset="0"/>
              </a:rPr>
              <a:t>استمدت هذه الوحدة مادتها من</a:t>
            </a:r>
            <a:r>
              <a:rPr lang="en-GB" altLang="fr-FR" dirty="0" smtClean="0">
                <a:ea typeface="ＭＳ Ｐゴシック" pitchFamily="34" charset="-128"/>
                <a:cs typeface="Arial" charset="0"/>
              </a:rPr>
              <a:t>Management and Communication”. CTA, The Netherlands and IFAD, Italy.</a:t>
            </a:r>
          </a:p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fr-FR" dirty="0" smtClean="0">
                <a:ea typeface="ＭＳ Ｐゴシック" pitchFamily="34" charset="-128"/>
                <a:cs typeface="Arial" charset="0"/>
              </a:rPr>
              <a:t>Corbett J. and White K. 2010. </a:t>
            </a:r>
            <a:r>
              <a:rPr lang="en-GB" altLang="fr-FR" i="1" dirty="0" smtClean="0">
                <a:ea typeface="ＭＳ Ｐゴシック" pitchFamily="34" charset="-128"/>
                <a:cs typeface="Arial" charset="0"/>
              </a:rPr>
              <a:t>PPT No. 1: Documentation: Interviewing Techniques</a:t>
            </a:r>
            <a:r>
              <a:rPr lang="en-GB" altLang="fr-FR" dirty="0" smtClean="0">
                <a:ea typeface="ＭＳ Ｐゴシック" pitchFamily="34" charset="-128"/>
                <a:cs typeface="Arial" charset="0"/>
              </a:rPr>
              <a:t>. Unit M14U02, Module M14: Interviewing Techniques; in “Training Kit on Participatory Spatial Information </a:t>
            </a:r>
            <a:endParaRPr lang="es-ES_tradnl" altLang="es-ES_tradnl" dirty="0" smtClean="0">
              <a:ea typeface="ＭＳ Ｐゴシック" pitchFamily="34" charset="-128"/>
            </a:endParaRP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04CE4A-64B2-44CC-9D31-98892AF4AE23}" type="slidenum">
              <a:rPr lang="fr-FR" altLang="fr-FR" smtClean="0"/>
              <a:pPr/>
              <a:t>2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98823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6477000" cy="68627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fr-FR" sz="1800" smtClean="0">
              <a:solidFill>
                <a:srgbClr val="FFF10B"/>
              </a:solidFill>
            </a:endParaRPr>
          </a:p>
        </p:txBody>
      </p:sp>
      <p:cxnSp>
        <p:nvCxnSpPr>
          <p:cNvPr id="7" name="Straight Connector 9"/>
          <p:cNvCxnSpPr/>
          <p:nvPr userDrawn="1"/>
        </p:nvCxnSpPr>
        <p:spPr>
          <a:xfrm>
            <a:off x="381000" y="1371600"/>
            <a:ext cx="5715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1000" y="1692000"/>
            <a:ext cx="5715000" cy="1169551"/>
          </a:xfrm>
        </p:spPr>
        <p:txBody>
          <a:bodyPr/>
          <a:lstStyle>
            <a:lvl1pPr algn="l">
              <a:defRPr sz="3800" b="1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1000" y="4212000"/>
            <a:ext cx="5715000" cy="1665272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9" name="Espace réservé pour une image  10"/>
          <p:cNvSpPr>
            <a:spLocks noGrp="1"/>
          </p:cNvSpPr>
          <p:nvPr>
            <p:ph type="pic" sz="quarter" idx="10"/>
          </p:nvPr>
        </p:nvSpPr>
        <p:spPr>
          <a:xfrm>
            <a:off x="6478200" y="0"/>
            <a:ext cx="2667600" cy="6858000"/>
          </a:xfrm>
        </p:spPr>
        <p:txBody>
          <a:bodyPr rtlCol="0"/>
          <a:lstStyle/>
          <a:p>
            <a:pPr lvl="0"/>
            <a:endParaRPr lang="fr-FR" noProof="0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7884"/>
            <a:ext cx="1691452" cy="108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848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3401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>
            <a:off x="2286000" y="228600"/>
            <a:ext cx="6477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3"/>
          <p:cNvCxnSpPr/>
          <p:nvPr userDrawn="1"/>
        </p:nvCxnSpPr>
        <p:spPr>
          <a:xfrm flipV="1">
            <a:off x="406400" y="228600"/>
            <a:ext cx="1676400" cy="0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5998" y="375262"/>
            <a:ext cx="6476999" cy="1846659"/>
          </a:xfrm>
        </p:spPr>
        <p:txBody>
          <a:bodyPr/>
          <a:lstStyle>
            <a:lvl1pPr algn="l">
              <a:defRPr sz="6000" b="1" cap="none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2824" y="2427807"/>
            <a:ext cx="6480173" cy="1118255"/>
          </a:xfrm>
        </p:spPr>
        <p:txBody>
          <a:bodyPr/>
          <a:lstStyle>
            <a:lvl1pPr marL="0" indent="0">
              <a:buNone/>
              <a:defRPr sz="4000" b="0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732416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00000" y="1836000"/>
            <a:ext cx="5162998" cy="4217600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9" name="Espace réservé pour une image  8"/>
          <p:cNvSpPr>
            <a:spLocks noGrp="1"/>
          </p:cNvSpPr>
          <p:nvPr>
            <p:ph type="pic" sz="quarter" idx="10"/>
          </p:nvPr>
        </p:nvSpPr>
        <p:spPr>
          <a:xfrm>
            <a:off x="416560" y="1908000"/>
            <a:ext cx="2880000" cy="3672206"/>
          </a:xfrm>
        </p:spPr>
        <p:txBody>
          <a:bodyPr rtlCol="0"/>
          <a:lstStyle/>
          <a:p>
            <a:pPr lvl="0"/>
            <a:endParaRPr lang="fr-FR" noProof="0" dirty="0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1"/>
          </p:nvPr>
        </p:nvSpPr>
        <p:spPr>
          <a:xfrm>
            <a:off x="416560" y="5647094"/>
            <a:ext cx="2879725" cy="234000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36125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11" name="Espace réservé pour une image  10"/>
          <p:cNvSpPr>
            <a:spLocks noGrp="1"/>
          </p:cNvSpPr>
          <p:nvPr>
            <p:ph type="pic" sz="quarter" idx="10"/>
          </p:nvPr>
        </p:nvSpPr>
        <p:spPr>
          <a:xfrm>
            <a:off x="2282825" y="1908001"/>
            <a:ext cx="6480175" cy="4248960"/>
          </a:xfrm>
        </p:spPr>
        <p:txBody>
          <a:bodyPr rtlCol="0"/>
          <a:lstStyle/>
          <a:p>
            <a:pPr lvl="0"/>
            <a:endParaRPr lang="fr-FR" noProof="0" dirty="0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11"/>
          </p:nvPr>
        </p:nvSpPr>
        <p:spPr>
          <a:xfrm>
            <a:off x="2282825" y="6156325"/>
            <a:ext cx="6480175" cy="234000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 b="0">
                <a:solidFill>
                  <a:srgbClr val="000000"/>
                </a:solidFill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>
                <a:solidFill>
                  <a:srgbClr val="000000"/>
                </a:solidFill>
              </a:defRPr>
            </a:lvl2pPr>
            <a:lvl3pPr marL="0">
              <a:lnSpc>
                <a:spcPct val="100000"/>
              </a:lnSpc>
              <a:spcBef>
                <a:spcPts val="0"/>
              </a:spcBef>
              <a:buFontTx/>
              <a:buNone/>
              <a:defRPr sz="800">
                <a:solidFill>
                  <a:srgbClr val="000000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800">
                <a:solidFill>
                  <a:srgbClr val="000000"/>
                </a:solidFill>
              </a:defRPr>
            </a:lvl4pPr>
            <a:lvl5pPr marL="0">
              <a:lnSpc>
                <a:spcPct val="100000"/>
              </a:lnSpc>
              <a:spcBef>
                <a:spcPts val="0"/>
              </a:spcBef>
              <a:buFontTx/>
              <a:buNone/>
              <a:defRPr sz="800">
                <a:solidFill>
                  <a:srgbClr val="000000"/>
                </a:solidFill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324569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740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5899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228600" cy="68627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fr-FR" sz="1800" smtClean="0">
              <a:solidFill>
                <a:srgbClr val="FFF10B"/>
              </a:solidFill>
            </a:endParaRPr>
          </a:p>
        </p:txBody>
      </p:sp>
      <p:cxnSp>
        <p:nvCxnSpPr>
          <p:cNvPr id="18" name="Straight Connector 8"/>
          <p:cNvCxnSpPr/>
          <p:nvPr userDrawn="1"/>
        </p:nvCxnSpPr>
        <p:spPr>
          <a:xfrm>
            <a:off x="2286000" y="228600"/>
            <a:ext cx="6477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1"/>
          <p:cNvCxnSpPr/>
          <p:nvPr userDrawn="1"/>
        </p:nvCxnSpPr>
        <p:spPr>
          <a:xfrm>
            <a:off x="2286000" y="6629400"/>
            <a:ext cx="6477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3"/>
          <p:cNvCxnSpPr/>
          <p:nvPr userDrawn="1"/>
        </p:nvCxnSpPr>
        <p:spPr>
          <a:xfrm flipV="1">
            <a:off x="406400" y="228600"/>
            <a:ext cx="1676400" cy="0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 userDrawn="1"/>
        </p:nvSpPr>
        <p:spPr>
          <a:xfrm>
            <a:off x="8915400" y="0"/>
            <a:ext cx="228600" cy="6862763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fr-FR" sz="1800" smtClean="0">
              <a:solidFill>
                <a:srgbClr val="FFF10B"/>
              </a:solidFill>
            </a:endParaRPr>
          </a:p>
        </p:txBody>
      </p:sp>
      <p:sp>
        <p:nvSpPr>
          <p:cNvPr id="1032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2282825" y="417513"/>
            <a:ext cx="64801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3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2282825" y="2016125"/>
            <a:ext cx="6480175" cy="277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cxnSp>
        <p:nvCxnSpPr>
          <p:cNvPr id="13" name="Straight Connector 17"/>
          <p:cNvCxnSpPr/>
          <p:nvPr userDrawn="1"/>
        </p:nvCxnSpPr>
        <p:spPr>
          <a:xfrm flipV="1">
            <a:off x="406400" y="6629400"/>
            <a:ext cx="1676400" cy="0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 userDrawn="1"/>
        </p:nvSpPr>
        <p:spPr>
          <a:xfrm>
            <a:off x="406400" y="6338888"/>
            <a:ext cx="1041400" cy="215900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AA5501D5-1DA0-41EE-9CA1-04C93C297B28}" type="slidenum">
              <a:rPr lang="fr-FR" altLang="fr-FR" sz="1400" b="1">
                <a:solidFill>
                  <a:schemeClr val="accent1"/>
                </a:solidFill>
              </a:rPr>
              <a:pPr eaLnBrk="1" hangingPunct="1"/>
              <a:t>‹#›</a:t>
            </a:fld>
            <a:endParaRPr lang="fr-FR" altLang="fr-FR" sz="1400" b="1">
              <a:solidFill>
                <a:schemeClr val="accent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272" y="373594"/>
            <a:ext cx="1184656" cy="761469"/>
          </a:xfrm>
          <a:prstGeom prst="rect">
            <a:avLst/>
          </a:prstGeom>
        </p:spPr>
      </p:pic>
      <p:pic>
        <p:nvPicPr>
          <p:cNvPr id="23" name="Image 1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100" y="6664325"/>
            <a:ext cx="56515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27" r:id="rId2"/>
    <p:sldLayoutId id="2147484030" r:id="rId3"/>
    <p:sldLayoutId id="2147484031" r:id="rId4"/>
    <p:sldLayoutId id="2147484028" r:id="rId5"/>
    <p:sldLayoutId id="2147484032" r:id="rId6"/>
    <p:sldLayoutId id="2147484033" r:id="rId7"/>
  </p:sldLayoutIdLst>
  <p:hf sldNum="0"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215900" indent="-215900" algn="l" defTabSz="457200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800" b="1" kern="1200">
          <a:solidFill>
            <a:srgbClr val="07DEDB"/>
          </a:solidFill>
          <a:latin typeface="+mn-lt"/>
          <a:ea typeface="ＭＳ Ｐゴシック" charset="-128"/>
          <a:cs typeface="ＭＳ Ｐゴシック" charset="-128"/>
        </a:defRPr>
      </a:lvl1pPr>
      <a:lvl2pPr marL="215900" indent="-215900" algn="l" defTabSz="457200" rtl="0" eaLnBrk="0" fontAlgn="base" hangingPunct="0">
        <a:spcBef>
          <a:spcPts val="12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ts val="1200"/>
        </a:spcBef>
        <a:spcAft>
          <a:spcPct val="0"/>
        </a:spcAft>
        <a:buChar char="•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466725" indent="-215900" algn="l" defTabSz="457200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466725" indent="1362075" algn="l" defTabSz="457200" rtl="0" eaLnBrk="0" fontAlgn="base" hangingPunct="0">
        <a:spcBef>
          <a:spcPts val="600"/>
        </a:spcBef>
        <a:spcAft>
          <a:spcPct val="0"/>
        </a:spcAft>
        <a:buChar char="»"/>
        <a:defRPr sz="2000" kern="1200">
          <a:solidFill>
            <a:srgbClr val="07DEDB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5"/>
          <p:cNvSpPr>
            <a:spLocks noGrp="1"/>
          </p:cNvSpPr>
          <p:nvPr>
            <p:ph type="ctrTitle"/>
          </p:nvPr>
        </p:nvSpPr>
        <p:spPr>
          <a:xfrm>
            <a:off x="381000" y="1692275"/>
            <a:ext cx="6000750" cy="1384300"/>
          </a:xfrm>
        </p:spPr>
        <p:txBody>
          <a:bodyPr/>
          <a:lstStyle/>
          <a:p>
            <a:pPr algn="r" rtl="1" eaLnBrk="1" hangingPunct="1"/>
            <a:r>
              <a:rPr lang="ar-IQ" altLang="fr-FR" sz="3600" smtClean="0">
                <a:ea typeface="ＭＳ Ｐゴシック" panose="020B0600070205080204" pitchFamily="34" charset="-128"/>
                <a:cs typeface="+mn-cs"/>
              </a:rPr>
              <a:t>إجراء المقابلات لأغراض عملية الحصر</a:t>
            </a:r>
            <a:r>
              <a:rPr lang="en-US" altLang="fr-FR" sz="3600" smtClean="0">
                <a:ea typeface="ＭＳ Ｐゴシック" panose="020B0600070205080204" pitchFamily="34" charset="-128"/>
                <a:cs typeface="+mn-cs"/>
              </a:rPr>
              <a:t/>
            </a:r>
            <a:br>
              <a:rPr lang="en-US" altLang="fr-FR" sz="3600" smtClean="0">
                <a:ea typeface="ＭＳ Ｐゴシック" panose="020B0600070205080204" pitchFamily="34" charset="-128"/>
                <a:cs typeface="+mn-cs"/>
              </a:rPr>
            </a:br>
            <a:r>
              <a:rPr lang="ar-IQ" altLang="fr-FR" sz="1800" smtClean="0">
                <a:ea typeface="ＭＳ Ｐゴシック" panose="020B0600070205080204" pitchFamily="34" charset="-128"/>
                <a:cs typeface="+mn-cs"/>
              </a:rPr>
              <a:t>الوحدة 25: عرض تقديمي</a:t>
            </a:r>
            <a:r>
              <a:rPr lang="en-ZA" altLang="fr-FR" sz="3600" smtClean="0">
                <a:ea typeface="ＭＳ Ｐゴシック" panose="020B0600070205080204" pitchFamily="34" charset="-128"/>
                <a:cs typeface="+mn-cs"/>
              </a:rPr>
              <a:t/>
            </a:r>
            <a:br>
              <a:rPr lang="en-ZA" altLang="fr-FR" sz="3600" smtClean="0">
                <a:ea typeface="ＭＳ Ｐゴシック" panose="020B0600070205080204" pitchFamily="34" charset="-128"/>
                <a:cs typeface="+mn-cs"/>
              </a:rPr>
            </a:br>
            <a:endParaRPr lang="en-ZA" altLang="fr-FR" sz="3600" smtClean="0"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7171" name="Sous-titre 6"/>
          <p:cNvSpPr>
            <a:spLocks noGrp="1"/>
          </p:cNvSpPr>
          <p:nvPr>
            <p:ph type="subTitle" idx="1"/>
          </p:nvPr>
        </p:nvSpPr>
        <p:spPr>
          <a:xfrm>
            <a:off x="381000" y="5092700"/>
            <a:ext cx="5715000" cy="800100"/>
          </a:xfrm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altLang="fr-FR" sz="2000" dirty="0" smtClean="0">
                <a:ea typeface="ＭＳ Ｐゴシック" panose="020B0600070205080204" pitchFamily="34" charset="-128"/>
                <a:cs typeface="+mn-cs"/>
              </a:rPr>
              <a:t/>
            </a:r>
            <a:br>
              <a:rPr lang="en-US" altLang="fr-FR" sz="2000" dirty="0" smtClean="0">
                <a:ea typeface="ＭＳ Ｐゴシック" panose="020B0600070205080204" pitchFamily="34" charset="-128"/>
                <a:cs typeface="+mn-cs"/>
              </a:rPr>
            </a:br>
            <a:r>
              <a:rPr lang="ar-IQ" altLang="fr-FR" sz="2000" dirty="0" smtClean="0">
                <a:ea typeface="ＭＳ Ｐゴシック" panose="020B0600070205080204" pitchFamily="34" charset="-128"/>
                <a:cs typeface="+mn-cs"/>
              </a:rPr>
              <a:t>اليونسكو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ar-IQ" altLang="fr-FR" sz="2000" dirty="0" smtClean="0">
                <a:ea typeface="ＭＳ Ｐゴシック" panose="020B0600070205080204" pitchFamily="34" charset="-128"/>
                <a:cs typeface="+mn-cs"/>
              </a:rPr>
              <a:t>شعبة التراث الثقافي غير المادي</a:t>
            </a:r>
          </a:p>
        </p:txBody>
      </p:sp>
      <p:pic>
        <p:nvPicPr>
          <p:cNvPr id="7172" name="Espace réservé pour une image  8" descr="danseuse.jpg"/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" b="32"/>
          <a:stretch>
            <a:fillRect/>
          </a:stretch>
        </p:blipFill>
        <p:spPr>
          <a:xfrm>
            <a:off x="6478588" y="0"/>
            <a:ext cx="2667000" cy="6858000"/>
          </a:xfrm>
        </p:spPr>
      </p:pic>
      <p:sp>
        <p:nvSpPr>
          <p:cNvPr id="7173" name="Rectangle 3"/>
          <p:cNvSpPr>
            <a:spLocks noChangeArrowheads="1"/>
          </p:cNvSpPr>
          <p:nvPr/>
        </p:nvSpPr>
        <p:spPr bwMode="auto">
          <a:xfrm>
            <a:off x="381000" y="5967413"/>
            <a:ext cx="1598613" cy="276225"/>
          </a:xfrm>
          <a:prstGeom prst="rect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800" b="1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spcBef>
                <a:spcPts val="12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ts val="12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466725" indent="-215900" eaLnBrk="0" hangingPunct="0"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466725" indent="1362075" eaLnBrk="0" hangingPunct="0">
              <a:spcBef>
                <a:spcPts val="600"/>
              </a:spcBef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923925" indent="1362075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1381125" indent="1362075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838325" indent="1362075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295525" indent="1362075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GB" altLang="fr-FR" sz="1200">
              <a:solidFill>
                <a:schemeClr val="tx1"/>
              </a:solidFill>
              <a:latin typeface="Arial Bold" charset="0"/>
            </a:endParaRP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381000" y="6243638"/>
            <a:ext cx="1598613" cy="277812"/>
          </a:xfrm>
          <a:prstGeom prst="rect">
            <a:avLst/>
          </a:prstGeom>
          <a:solidFill>
            <a:schemeClr val="tx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800" b="1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spcBef>
                <a:spcPts val="12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ts val="12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466725" indent="-215900" eaLnBrk="0" hangingPunct="0"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466725" indent="1362075" eaLnBrk="0" hangingPunct="0">
              <a:spcBef>
                <a:spcPts val="600"/>
              </a:spcBef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923925" indent="1362075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1381125" indent="1362075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838325" indent="1362075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295525" indent="1362075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endParaRPr lang="en-GB" altLang="fr-FR" sz="1200">
              <a:solidFill>
                <a:schemeClr val="accent1"/>
              </a:solidFill>
              <a:latin typeface="Arial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TextBox 1"/>
          <p:cNvSpPr txBox="1">
            <a:spLocks noChangeArrowheads="1"/>
          </p:cNvSpPr>
          <p:nvPr/>
        </p:nvSpPr>
        <p:spPr bwMode="auto">
          <a:xfrm>
            <a:off x="2281238" y="525463"/>
            <a:ext cx="6473825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800" b="1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12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ts val="12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ts val="600"/>
              </a:spcBef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rtl="1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ar-IQ" altLang="es-ES_tradnl" sz="3600">
                <a:solidFill>
                  <a:schemeClr val="tx1"/>
                </a:solidFill>
              </a:rPr>
              <a:t>الأسئلة المفتوحة مقابل الأسئلة المغلقة</a:t>
            </a:r>
            <a:endParaRPr lang="es-ES_tradnl" altLang="es-ES_tradnl" sz="36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6388" name="TextBox 2"/>
          <p:cNvSpPr txBox="1">
            <a:spLocks noChangeArrowheads="1"/>
          </p:cNvSpPr>
          <p:nvPr/>
        </p:nvSpPr>
        <p:spPr bwMode="auto">
          <a:xfrm>
            <a:off x="2281238" y="1914525"/>
            <a:ext cx="6473825" cy="314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Arial" pitchFamily="34" charset="0"/>
              <a:buChar char="•"/>
              <a:defRPr sz="2800" b="1">
                <a:solidFill>
                  <a:srgbClr val="07DEDB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 hangingPunct="0">
              <a:spcBef>
                <a:spcPts val="12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12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600"/>
              </a:spcBef>
              <a:buChar char="»"/>
              <a:defRPr sz="2000">
                <a:solidFill>
                  <a:srgbClr val="07DEDB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rtl="1" eaLnBrk="1" hangingPunct="1">
              <a:lnSpc>
                <a:spcPct val="100000"/>
              </a:lnSpc>
              <a:spcBef>
                <a:spcPct val="20000"/>
              </a:spcBef>
              <a:buClrTx/>
              <a:defRPr/>
            </a:pPr>
            <a:r>
              <a:rPr lang="ar-SY" altLang="fr-FR" sz="2200" b="0" dirty="0" smtClean="0">
                <a:solidFill>
                  <a:schemeClr val="tx1"/>
                </a:solidFill>
                <a:latin typeface="Arial Unicode MS" pitchFamily="34" charset="-128"/>
              </a:rPr>
              <a:t>الأسئلة المفتوحة </a:t>
            </a:r>
            <a:endParaRPr lang="en-CA" altLang="fr-FR" sz="2200" b="0" dirty="0" smtClean="0">
              <a:solidFill>
                <a:schemeClr val="tx1"/>
              </a:solidFill>
              <a:latin typeface="Arial Unicode MS" pitchFamily="34" charset="-128"/>
              <a:cs typeface="Arial" pitchFamily="34" charset="0"/>
            </a:endParaRPr>
          </a:p>
          <a:p>
            <a:pPr lvl="1" algn="r" rtl="1" eaLnBrk="1" hangingPunct="1"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ar-IQ" altLang="fr-FR" sz="2200" dirty="0" smtClean="0">
                <a:latin typeface="Arial Unicode MS" pitchFamily="34" charset="-128"/>
              </a:rPr>
              <a:t>لا </a:t>
            </a:r>
            <a:r>
              <a:rPr lang="ar-SY" altLang="fr-FR" sz="2200" dirty="0" smtClean="0">
                <a:latin typeface="Arial Unicode MS" pitchFamily="34" charset="-128"/>
              </a:rPr>
              <a:t>ت</a:t>
            </a:r>
            <a:r>
              <a:rPr lang="ar-IQ" altLang="fr-FR" sz="2200" dirty="0" smtClean="0">
                <a:latin typeface="Arial Unicode MS" pitchFamily="34" charset="-128"/>
              </a:rPr>
              <a:t>قبل الإجابة بـمجرد  </a:t>
            </a:r>
            <a:r>
              <a:rPr lang="ar-SY" altLang="fr-FR" sz="2200" dirty="0" smtClean="0">
                <a:latin typeface="Arial Unicode MS" pitchFamily="34" charset="-128"/>
              </a:rPr>
              <a:t>’</a:t>
            </a:r>
            <a:r>
              <a:rPr lang="ar-IQ" altLang="fr-FR" sz="2200" dirty="0" smtClean="0">
                <a:latin typeface="Arial Unicode MS" pitchFamily="34" charset="-128"/>
              </a:rPr>
              <a:t>نعم</a:t>
            </a:r>
            <a:r>
              <a:rPr lang="ar-SY" altLang="fr-FR" sz="2200" dirty="0" smtClean="0">
                <a:latin typeface="Arial Unicode MS" pitchFamily="34" charset="-128"/>
              </a:rPr>
              <a:t>‘</a:t>
            </a:r>
            <a:r>
              <a:rPr lang="ar-IQ" altLang="fr-FR" sz="2200" dirty="0" smtClean="0">
                <a:latin typeface="Arial Unicode MS" pitchFamily="34" charset="-128"/>
              </a:rPr>
              <a:t> أو </a:t>
            </a:r>
            <a:r>
              <a:rPr lang="ar-SY" altLang="fr-FR" sz="2200" dirty="0" smtClean="0">
                <a:latin typeface="Arial Unicode MS" pitchFamily="34" charset="-128"/>
              </a:rPr>
              <a:t>’</a:t>
            </a:r>
            <a:r>
              <a:rPr lang="ar-IQ" altLang="fr-FR" sz="2200" dirty="0" smtClean="0">
                <a:latin typeface="Arial Unicode MS" pitchFamily="34" charset="-128"/>
              </a:rPr>
              <a:t>لا</a:t>
            </a:r>
            <a:r>
              <a:rPr lang="ar-SY" altLang="fr-FR" sz="2200" dirty="0" smtClean="0">
                <a:latin typeface="Arial Unicode MS" pitchFamily="34" charset="-128"/>
              </a:rPr>
              <a:t>‘،</a:t>
            </a:r>
            <a:r>
              <a:rPr lang="ar-IQ" altLang="fr-FR" sz="2200" dirty="0" smtClean="0">
                <a:latin typeface="Arial Unicode MS" pitchFamily="34" charset="-128"/>
              </a:rPr>
              <a:t> </a:t>
            </a:r>
            <a:endParaRPr lang="ar-SY" altLang="fr-FR" sz="2200" dirty="0" smtClean="0">
              <a:latin typeface="Arial Unicode MS" pitchFamily="34" charset="-128"/>
            </a:endParaRPr>
          </a:p>
          <a:p>
            <a:pPr lvl="1" algn="r" rtl="1" eaLnBrk="1" hangingPunct="1"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ar-IQ" altLang="fr-FR" sz="2200" dirty="0" smtClean="0">
                <a:latin typeface="Arial Unicode MS" pitchFamily="34" charset="-128"/>
              </a:rPr>
              <a:t>تميل إلى التخاطب والتحادث</a:t>
            </a:r>
            <a:r>
              <a:rPr lang="ar-SY" altLang="fr-FR" sz="2200" dirty="0" smtClean="0">
                <a:latin typeface="Arial Unicode MS" pitchFamily="34" charset="-128"/>
              </a:rPr>
              <a:t>،</a:t>
            </a:r>
            <a:r>
              <a:rPr lang="ar-IQ" altLang="fr-FR" sz="2200" dirty="0" smtClean="0">
                <a:latin typeface="Arial Unicode MS" pitchFamily="34" charset="-128"/>
              </a:rPr>
              <a:t> </a:t>
            </a:r>
            <a:endParaRPr lang="ar-SY" altLang="fr-FR" sz="2200" dirty="0" smtClean="0">
              <a:latin typeface="Arial Unicode MS" pitchFamily="34" charset="-128"/>
            </a:endParaRPr>
          </a:p>
          <a:p>
            <a:pPr lvl="1" algn="r" rtl="1" eaLnBrk="1" hangingPunct="1"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ar-IQ" altLang="fr-FR" sz="2200" dirty="0" smtClean="0">
                <a:latin typeface="Arial Unicode MS" pitchFamily="34" charset="-128"/>
              </a:rPr>
              <a:t>يمكن أن تساعد المتحدث على الانفتاح</a:t>
            </a:r>
            <a:r>
              <a:rPr lang="ar-SY" altLang="fr-FR" sz="2200" dirty="0" smtClean="0">
                <a:latin typeface="Arial Unicode MS" pitchFamily="34" charset="-128"/>
              </a:rPr>
              <a:t>،</a:t>
            </a:r>
          </a:p>
          <a:p>
            <a:pPr marL="342900" indent="-342900" algn="r" rtl="1" eaLnBrk="1" hangingPunct="1">
              <a:spcBef>
                <a:spcPct val="20000"/>
              </a:spcBef>
              <a:defRPr/>
            </a:pPr>
            <a:r>
              <a:rPr lang="ar-SY" altLang="fr-FR" sz="2200" b="0" dirty="0" smtClean="0">
                <a:solidFill>
                  <a:schemeClr val="tx1"/>
                </a:solidFill>
                <a:latin typeface="Arial Unicode MS" pitchFamily="34" charset="-128"/>
              </a:rPr>
              <a:t>الأسئلة</a:t>
            </a:r>
            <a:r>
              <a:rPr lang="ar-IQ" altLang="fr-FR" sz="2200" b="0" dirty="0" smtClean="0">
                <a:solidFill>
                  <a:schemeClr val="tx1"/>
                </a:solidFill>
                <a:latin typeface="Arial Unicode MS" pitchFamily="34" charset="-128"/>
              </a:rPr>
              <a:t> </a:t>
            </a:r>
            <a:r>
              <a:rPr lang="ar-SY" altLang="fr-FR" sz="2200" b="0" dirty="0" smtClean="0">
                <a:solidFill>
                  <a:schemeClr val="tx1"/>
                </a:solidFill>
                <a:latin typeface="Arial Unicode MS" pitchFamily="34" charset="-128"/>
              </a:rPr>
              <a:t>المغلقة:</a:t>
            </a:r>
          </a:p>
          <a:p>
            <a:pPr lvl="1" algn="r" rtl="1" eaLnBrk="1" hangingPunct="1"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ar-SY" altLang="fr-FR" sz="2200" dirty="0" smtClean="0">
                <a:latin typeface="Arial Unicode MS" pitchFamily="34" charset="-128"/>
              </a:rPr>
              <a:t>يمكن أن </a:t>
            </a:r>
            <a:r>
              <a:rPr lang="ar-IQ" altLang="fr-FR" sz="2200" dirty="0" smtClean="0">
                <a:latin typeface="Arial Unicode MS" pitchFamily="34" charset="-128"/>
              </a:rPr>
              <a:t>ُ</a:t>
            </a:r>
            <a:r>
              <a:rPr lang="ar-SY" altLang="fr-FR" sz="2200" dirty="0" smtClean="0">
                <a:latin typeface="Arial Unicode MS" pitchFamily="34" charset="-128"/>
              </a:rPr>
              <a:t>ي</a:t>
            </a:r>
            <a:r>
              <a:rPr lang="ar-IQ" altLang="fr-FR" sz="2200" dirty="0" smtClean="0">
                <a:latin typeface="Arial Unicode MS" pitchFamily="34" charset="-128"/>
              </a:rPr>
              <a:t>جاب عليها بمجرد </a:t>
            </a:r>
            <a:r>
              <a:rPr lang="ar-SY" altLang="fr-FR" sz="2200" dirty="0" smtClean="0">
                <a:latin typeface="Arial Unicode MS" pitchFamily="34" charset="-128"/>
              </a:rPr>
              <a:t>’</a:t>
            </a:r>
            <a:r>
              <a:rPr lang="ar-IQ" altLang="fr-FR" sz="2200" dirty="0" smtClean="0">
                <a:latin typeface="Arial Unicode MS" pitchFamily="34" charset="-128"/>
              </a:rPr>
              <a:t>نعم</a:t>
            </a:r>
            <a:r>
              <a:rPr lang="ar-SY" altLang="fr-FR" sz="2200" dirty="0" smtClean="0">
                <a:latin typeface="Arial Unicode MS" pitchFamily="34" charset="-128"/>
              </a:rPr>
              <a:t>‘</a:t>
            </a:r>
            <a:r>
              <a:rPr lang="ar-IQ" altLang="fr-FR" sz="2200" dirty="0" smtClean="0">
                <a:latin typeface="Arial Unicode MS" pitchFamily="34" charset="-128"/>
              </a:rPr>
              <a:t> أو </a:t>
            </a:r>
            <a:r>
              <a:rPr lang="ar-SY" altLang="fr-FR" sz="2200" dirty="0" smtClean="0">
                <a:latin typeface="Arial Unicode MS" pitchFamily="34" charset="-128"/>
              </a:rPr>
              <a:t>’</a:t>
            </a:r>
            <a:r>
              <a:rPr lang="ar-IQ" altLang="fr-FR" sz="2200" dirty="0" smtClean="0">
                <a:latin typeface="Arial Unicode MS" pitchFamily="34" charset="-128"/>
              </a:rPr>
              <a:t>لا</a:t>
            </a:r>
            <a:r>
              <a:rPr lang="ar-SY" altLang="fr-FR" sz="2200" dirty="0" smtClean="0">
                <a:latin typeface="Arial Unicode MS" pitchFamily="34" charset="-128"/>
              </a:rPr>
              <a:t>‘،</a:t>
            </a:r>
          </a:p>
          <a:p>
            <a:pPr lvl="1" algn="r" rtl="1" eaLnBrk="1" hangingPunct="1"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ar-SY" altLang="fr-FR" sz="2200" dirty="0" smtClean="0">
                <a:latin typeface="Arial Unicode MS" pitchFamily="34" charset="-128"/>
              </a:rPr>
              <a:t>تقدم معلومات محددة،</a:t>
            </a:r>
            <a:endParaRPr lang="en-CA" altLang="fr-FR" sz="2200" dirty="0" smtClean="0">
              <a:latin typeface="Arial Unicode MS" pitchFamily="34" charset="-128"/>
              <a:cs typeface="Arial" pitchFamily="34" charset="0"/>
            </a:endParaRPr>
          </a:p>
          <a:p>
            <a:pPr lvl="1" algn="r" rtl="1" eaLnBrk="1" hangingPunct="1"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ar-SY" altLang="fr-FR" sz="2200" dirty="0" smtClean="0">
                <a:latin typeface="Arial Unicode MS" pitchFamily="34" charset="-128"/>
              </a:rPr>
              <a:t>يمكن أن تساعد في عملية إحماء المتحدث منذ البداية.</a:t>
            </a:r>
            <a:endParaRPr lang="en-CA" altLang="fr-FR" sz="2200" dirty="0" smtClean="0">
              <a:latin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itr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Y" altLang="fr-FR" dirty="0" smtClean="0">
                <a:ea typeface="ＭＳ Ｐゴシック" panose="020B0600070205080204" pitchFamily="34" charset="-128"/>
                <a:cs typeface="+mn-cs"/>
              </a:rPr>
              <a:t>صياغة الأسئلة</a:t>
            </a:r>
            <a:endParaRPr lang="fr-FR" altLang="fr-FR" dirty="0" smtClean="0"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7412" name="TextBox 1"/>
          <p:cNvSpPr txBox="1">
            <a:spLocks noChangeArrowheads="1"/>
          </p:cNvSpPr>
          <p:nvPr/>
        </p:nvSpPr>
        <p:spPr bwMode="auto">
          <a:xfrm>
            <a:off x="2282825" y="1414463"/>
            <a:ext cx="6472238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800" b="1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ts val="12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ts val="12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ts val="600"/>
              </a:spcBef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rtl="1" eaLnBrk="1" hangingPunct="1">
              <a:lnSpc>
                <a:spcPct val="100000"/>
              </a:lnSpc>
              <a:spcBef>
                <a:spcPct val="0"/>
              </a:spcBef>
              <a:buClrTx/>
            </a:pPr>
            <a:r>
              <a:rPr lang="ar-SY" altLang="fr-FR" sz="2200" b="0">
                <a:solidFill>
                  <a:schemeClr val="tx1"/>
                </a:solidFill>
                <a:latin typeface="Arial Unicode MS" panose="020B0604020202020204" pitchFamily="34" charset="-128"/>
              </a:rPr>
              <a:t> تشكل </a:t>
            </a:r>
            <a:r>
              <a:rPr lang="ar-IQ" altLang="fr-FR" sz="2200" b="0">
                <a:solidFill>
                  <a:schemeClr val="tx1"/>
                </a:solidFill>
                <a:latin typeface="Arial Unicode MS" panose="020B0604020202020204" pitchFamily="34" charset="-128"/>
              </a:rPr>
              <a:t>الصياغة في الغالب الطريقة التي تتم فيها الإجابة على السؤال</a:t>
            </a:r>
            <a:endParaRPr lang="en-US" altLang="fr-FR" sz="2200" b="0">
              <a:solidFill>
                <a:schemeClr val="tx1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algn="r" rtl="1" eaLnBrk="1" hangingPunct="1">
              <a:lnSpc>
                <a:spcPct val="100000"/>
              </a:lnSpc>
              <a:spcBef>
                <a:spcPct val="0"/>
              </a:spcBef>
              <a:buClrTx/>
            </a:pPr>
            <a:r>
              <a:rPr lang="ar-SY" altLang="fr-FR" sz="2200" b="0">
                <a:solidFill>
                  <a:schemeClr val="tx1"/>
                </a:solidFill>
                <a:latin typeface="Arial Unicode MS" panose="020B0604020202020204" pitchFamily="34" charset="-128"/>
              </a:rPr>
              <a:t>استخدام صيغة محايدة</a:t>
            </a:r>
            <a:endParaRPr lang="en-US" altLang="fr-FR" sz="2200" b="0">
              <a:solidFill>
                <a:schemeClr val="tx1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algn="r" rtl="1" eaLnBrk="1" hangingPunct="1">
              <a:lnSpc>
                <a:spcPct val="100000"/>
              </a:lnSpc>
              <a:spcBef>
                <a:spcPct val="0"/>
              </a:spcBef>
              <a:buClrTx/>
            </a:pPr>
            <a:endParaRPr lang="en-US" altLang="fr-FR" sz="2200" b="0">
              <a:solidFill>
                <a:schemeClr val="tx1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algn="r" rtl="1" eaLnBrk="1" hangingPunct="1">
              <a:lnSpc>
                <a:spcPct val="100000"/>
              </a:lnSpc>
              <a:spcBef>
                <a:spcPct val="0"/>
              </a:spcBef>
              <a:buClrTx/>
            </a:pPr>
            <a:r>
              <a:rPr lang="ar-SY" altLang="fr-FR" sz="2200" b="0">
                <a:solidFill>
                  <a:schemeClr val="tx1"/>
                </a:solidFill>
                <a:latin typeface="Arial Unicode MS" panose="020B0604020202020204" pitchFamily="34" charset="-128"/>
              </a:rPr>
              <a:t>استخدام الأسئلة الإيحائية</a:t>
            </a:r>
            <a:endParaRPr lang="en-US" altLang="fr-FR" sz="2200" b="0">
              <a:solidFill>
                <a:schemeClr val="tx1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algn="r" rtl="1" eaLnBrk="1" hangingPunct="1">
              <a:lnSpc>
                <a:spcPct val="100000"/>
              </a:lnSpc>
              <a:spcBef>
                <a:spcPct val="0"/>
              </a:spcBef>
              <a:buClrTx/>
            </a:pPr>
            <a:endParaRPr lang="en-US" altLang="fr-FR" sz="2200" b="0">
              <a:solidFill>
                <a:schemeClr val="tx1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algn="r" rtl="1" eaLnBrk="1" hangingPunct="1">
              <a:lnSpc>
                <a:spcPct val="100000"/>
              </a:lnSpc>
              <a:spcBef>
                <a:spcPct val="0"/>
              </a:spcBef>
              <a:buClrTx/>
            </a:pPr>
            <a:r>
              <a:rPr lang="ar-SY" altLang="fr-FR" sz="2200" b="0">
                <a:solidFill>
                  <a:schemeClr val="tx1"/>
                </a:solidFill>
                <a:latin typeface="Arial Unicode MS" panose="020B0604020202020204" pitchFamily="34" charset="-128"/>
              </a:rPr>
              <a:t>لا ينبغي أن يُطرح أكثر من سؤال واحد كل مرة</a:t>
            </a:r>
            <a:endParaRPr lang="en-US" altLang="fr-FR" sz="2200" b="0">
              <a:solidFill>
                <a:schemeClr val="tx1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algn="r" rtl="1" eaLnBrk="1" hangingPunct="1">
              <a:lnSpc>
                <a:spcPct val="100000"/>
              </a:lnSpc>
              <a:spcBef>
                <a:spcPct val="0"/>
              </a:spcBef>
              <a:buClrTx/>
            </a:pPr>
            <a:endParaRPr lang="en-US" altLang="fr-FR" sz="2200" b="0">
              <a:solidFill>
                <a:schemeClr val="tx1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algn="r" rtl="1" eaLnBrk="1" hangingPunct="1">
              <a:lnSpc>
                <a:spcPct val="100000"/>
              </a:lnSpc>
              <a:spcBef>
                <a:spcPct val="0"/>
              </a:spcBef>
              <a:buClrTx/>
            </a:pPr>
            <a:r>
              <a:rPr lang="ar-SY" altLang="fr-FR" sz="2200" b="0">
                <a:solidFill>
                  <a:schemeClr val="tx1"/>
                </a:solidFill>
                <a:latin typeface="Arial Unicode MS" panose="020B0604020202020204" pitchFamily="34" charset="-128"/>
              </a:rPr>
              <a:t>استخدام الأسئلة التي تبدأ بـ ’ماذا‘ بحذر</a:t>
            </a:r>
            <a:endParaRPr lang="en-US" altLang="fr-FR" sz="2200" b="0">
              <a:solidFill>
                <a:schemeClr val="tx1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re 1"/>
          <p:cNvSpPr>
            <a:spLocks noGrp="1"/>
          </p:cNvSpPr>
          <p:nvPr>
            <p:ph type="title"/>
          </p:nvPr>
        </p:nvSpPr>
        <p:spPr>
          <a:xfrm>
            <a:off x="2281238" y="390525"/>
            <a:ext cx="6403975" cy="554038"/>
          </a:xfrm>
        </p:spPr>
        <p:txBody>
          <a:bodyPr/>
          <a:lstStyle/>
          <a:p>
            <a:pPr algn="r" rtl="1" eaLnBrk="1" hangingPunct="1"/>
            <a:r>
              <a:rPr lang="ar-SY" altLang="fr-FR" sz="3600" smtClean="0">
                <a:ea typeface="ＭＳ Ｐゴシック" panose="020B0600070205080204" pitchFamily="34" charset="-128"/>
                <a:cs typeface="+mn-cs"/>
              </a:rPr>
              <a:t>الاستماع الفعال</a:t>
            </a:r>
            <a:endParaRPr lang="fr-FR" altLang="fr-FR" sz="3600" smtClean="0"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8436" name="Text Placeholder 8"/>
          <p:cNvSpPr txBox="1">
            <a:spLocks/>
          </p:cNvSpPr>
          <p:nvPr/>
        </p:nvSpPr>
        <p:spPr bwMode="auto">
          <a:xfrm>
            <a:off x="2281238" y="1914525"/>
            <a:ext cx="6148387" cy="409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9388" indent="-179388" eaLnBrk="0" hangingPunct="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800" b="1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spcBef>
                <a:spcPts val="12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ts val="12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466725" indent="-215900" eaLnBrk="0" hangingPunct="0"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466725" indent="1362075" eaLnBrk="0" hangingPunct="0">
              <a:spcBef>
                <a:spcPts val="600"/>
              </a:spcBef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923925" indent="1362075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1381125" indent="1362075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838325" indent="1362075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295525" indent="1362075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>
              <a:lnSpc>
                <a:spcPct val="100000"/>
              </a:lnSpc>
              <a:spcAft>
                <a:spcPts val="600"/>
              </a:spcAft>
              <a:buClrTx/>
            </a:pPr>
            <a:endParaRPr lang="en-US" altLang="fr-FR" sz="1800" b="0">
              <a:solidFill>
                <a:schemeClr val="tx1"/>
              </a:solidFill>
            </a:endParaRPr>
          </a:p>
        </p:txBody>
      </p:sp>
      <p:sp>
        <p:nvSpPr>
          <p:cNvPr id="18437" name="TextBox 1"/>
          <p:cNvSpPr txBox="1">
            <a:spLocks noChangeArrowheads="1"/>
          </p:cNvSpPr>
          <p:nvPr/>
        </p:nvSpPr>
        <p:spPr bwMode="auto">
          <a:xfrm>
            <a:off x="2281238" y="1914525"/>
            <a:ext cx="6473825" cy="42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Arial" pitchFamily="34" charset="0"/>
              <a:buChar char="•"/>
              <a:defRPr sz="2800" b="1">
                <a:solidFill>
                  <a:srgbClr val="07DEDB"/>
                </a:solidFill>
                <a:latin typeface="Arial" pitchFamily="34" charset="0"/>
                <a:ea typeface="ＭＳ Ｐゴシック" pitchFamily="34" charset="-128"/>
              </a:defRPr>
            </a:lvl1pPr>
            <a:lvl2pPr eaLnBrk="0" hangingPunct="0">
              <a:spcBef>
                <a:spcPts val="12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ts val="12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ts val="600"/>
              </a:spcBef>
              <a:buChar char="»"/>
              <a:defRPr sz="2000">
                <a:solidFill>
                  <a:srgbClr val="07DEDB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rtl="1" eaLnBrk="1" hangingPunct="1">
              <a:lnSpc>
                <a:spcPct val="100000"/>
              </a:lnSpc>
              <a:buClrTx/>
              <a:buFontTx/>
              <a:buNone/>
              <a:defRPr/>
            </a:pPr>
            <a:r>
              <a:rPr lang="ar-IQ" altLang="fr-FR" sz="2200" b="0" dirty="0" smtClean="0">
                <a:solidFill>
                  <a:srgbClr val="000000"/>
                </a:solidFill>
                <a:latin typeface="Arial Unicode MS" pitchFamily="34" charset="-128"/>
              </a:rPr>
              <a:t>يعني الاستماع الفعال كيف يستمع مُجري المقابلة </a:t>
            </a:r>
            <a:r>
              <a:rPr lang="ar-SY" altLang="fr-FR" sz="2200" b="0" dirty="0" smtClean="0">
                <a:solidFill>
                  <a:srgbClr val="000000"/>
                </a:solidFill>
                <a:latin typeface="Arial Unicode MS" pitchFamily="34" charset="-128"/>
              </a:rPr>
              <a:t>ل</a:t>
            </a:r>
            <a:r>
              <a:rPr lang="ar-IQ" altLang="fr-FR" sz="2200" b="0" dirty="0" smtClean="0">
                <a:solidFill>
                  <a:srgbClr val="000000"/>
                </a:solidFill>
                <a:latin typeface="Arial Unicode MS" pitchFamily="34" charset="-128"/>
              </a:rPr>
              <a:t>لمتحدث ويتفاعل معه</a:t>
            </a:r>
            <a:endParaRPr lang="ar-SY" altLang="fr-FR" sz="2200" b="0" dirty="0" smtClean="0">
              <a:solidFill>
                <a:srgbClr val="000000"/>
              </a:solidFill>
              <a:latin typeface="Arial Unicode MS" pitchFamily="34" charset="-128"/>
            </a:endParaRPr>
          </a:p>
          <a:p>
            <a:pPr marL="342900" indent="-342900" algn="r" rtl="1" eaLnBrk="1" hangingPunct="1">
              <a:lnSpc>
                <a:spcPct val="100000"/>
              </a:lnSpc>
              <a:buClrTx/>
              <a:defRPr/>
            </a:pPr>
            <a:r>
              <a:rPr lang="ar-SY" altLang="fr-FR" sz="2200" b="0" dirty="0" smtClean="0">
                <a:solidFill>
                  <a:srgbClr val="000000"/>
                </a:solidFill>
                <a:latin typeface="Arial Unicode MS" pitchFamily="34" charset="-128"/>
              </a:rPr>
              <a:t>ويتحقق الاستماع الجيد من خلال ما يلي:</a:t>
            </a:r>
            <a:endParaRPr lang="en-CA" altLang="fr-FR" sz="2200" b="0" dirty="0" smtClean="0">
              <a:solidFill>
                <a:srgbClr val="000000"/>
              </a:solidFill>
              <a:latin typeface="Arial Unicode MS" pitchFamily="34" charset="-128"/>
              <a:cs typeface="Arial" pitchFamily="34" charset="0"/>
            </a:endParaRPr>
          </a:p>
          <a:p>
            <a:pPr lvl="1" algn="r" rtl="1" eaLnBrk="1" hangingPunct="1">
              <a:buFont typeface="Courier New" pitchFamily="49" charset="0"/>
              <a:buChar char="o"/>
              <a:defRPr/>
            </a:pPr>
            <a:r>
              <a:rPr lang="ar-SY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 </a:t>
            </a:r>
            <a:r>
              <a:rPr lang="ar-IQ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يجلس مجري المقابلة وجها لوجه قبالة المتحدث</a:t>
            </a:r>
            <a:r>
              <a:rPr lang="ar-SY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،</a:t>
            </a:r>
          </a:p>
          <a:p>
            <a:pPr lvl="1" algn="r" rtl="1" eaLnBrk="1" hangingPunct="1">
              <a:buFont typeface="Courier New" pitchFamily="49" charset="0"/>
              <a:buChar char="o"/>
              <a:defRPr/>
            </a:pPr>
            <a:r>
              <a:rPr lang="ar-SY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 </a:t>
            </a:r>
            <a:r>
              <a:rPr lang="ar-IQ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إدامة التواصل بلغة العين</a:t>
            </a:r>
            <a:r>
              <a:rPr lang="ar-SY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،</a:t>
            </a:r>
            <a:r>
              <a:rPr lang="ar-IQ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 </a:t>
            </a:r>
            <a:endParaRPr lang="ar-SY" altLang="fr-FR" sz="2200" dirty="0" smtClean="0">
              <a:solidFill>
                <a:srgbClr val="000000"/>
              </a:solidFill>
              <a:latin typeface="Arial Unicode MS" pitchFamily="34" charset="-128"/>
            </a:endParaRPr>
          </a:p>
          <a:p>
            <a:pPr lvl="1" algn="r" rtl="1" eaLnBrk="1" hangingPunct="1">
              <a:buFont typeface="Courier New" pitchFamily="49" charset="0"/>
              <a:buChar char="o"/>
              <a:defRPr/>
            </a:pPr>
            <a:r>
              <a:rPr lang="ar-SY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 يستجيب </a:t>
            </a:r>
            <a:r>
              <a:rPr lang="ar-IQ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مجري المقابلة استجابة مناسبة لما يقوله المتحدث</a:t>
            </a:r>
            <a:r>
              <a:rPr lang="ar-SY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،</a:t>
            </a:r>
            <a:r>
              <a:rPr lang="ar-IQ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 </a:t>
            </a:r>
            <a:endParaRPr lang="ar-SY" altLang="fr-FR" sz="2200" dirty="0" smtClean="0">
              <a:solidFill>
                <a:srgbClr val="000000"/>
              </a:solidFill>
              <a:latin typeface="Arial Unicode MS" pitchFamily="34" charset="-128"/>
            </a:endParaRPr>
          </a:p>
          <a:p>
            <a:pPr lvl="1" algn="r" rtl="1" eaLnBrk="1" hangingPunct="1">
              <a:buFont typeface="Courier New" pitchFamily="49" charset="0"/>
              <a:buChar char="o"/>
              <a:defRPr/>
            </a:pPr>
            <a:r>
              <a:rPr lang="ar-SY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 </a:t>
            </a:r>
            <a:r>
              <a:rPr lang="ar-IQ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يركز مجري المقابلة فقط على ما يقوله المتحدث</a:t>
            </a:r>
            <a:r>
              <a:rPr lang="ar-SY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،</a:t>
            </a:r>
            <a:r>
              <a:rPr lang="ar-IQ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 </a:t>
            </a:r>
            <a:endParaRPr lang="ar-SY" altLang="fr-FR" sz="2200" dirty="0" smtClean="0">
              <a:solidFill>
                <a:srgbClr val="000000"/>
              </a:solidFill>
              <a:latin typeface="Arial Unicode MS" pitchFamily="34" charset="-128"/>
            </a:endParaRPr>
          </a:p>
          <a:p>
            <a:pPr lvl="1" algn="r" rtl="1" eaLnBrk="1" hangingPunct="1">
              <a:buFont typeface="Courier New" pitchFamily="49" charset="0"/>
              <a:buChar char="o"/>
              <a:defRPr/>
            </a:pPr>
            <a:r>
              <a:rPr lang="ar-IQ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أن يكون مجري المقابلة منفتح الذهن</a:t>
            </a:r>
            <a:r>
              <a:rPr lang="ar-SY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،</a:t>
            </a:r>
          </a:p>
          <a:p>
            <a:pPr lvl="1" algn="r" rtl="1" eaLnBrk="1" hangingPunct="1">
              <a:buFont typeface="Courier New" pitchFamily="49" charset="0"/>
              <a:buChar char="o"/>
              <a:defRPr/>
            </a:pPr>
            <a:r>
              <a:rPr lang="ar-SY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 أن ي</a:t>
            </a:r>
            <a:r>
              <a:rPr lang="ar-IQ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تجنب الإعراب عن آراء شخصية</a:t>
            </a:r>
            <a:r>
              <a:rPr lang="ar-SY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،</a:t>
            </a:r>
          </a:p>
          <a:p>
            <a:pPr lvl="1" algn="r" rtl="1" eaLnBrk="1" hangingPunct="1">
              <a:buFont typeface="Courier New" pitchFamily="49" charset="0"/>
              <a:buChar char="o"/>
              <a:defRPr/>
            </a:pPr>
            <a:r>
              <a:rPr lang="ar-SY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 </a:t>
            </a:r>
            <a:r>
              <a:rPr lang="ar-IQ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عدم مقاطعة المتحدث عند الكلام</a:t>
            </a:r>
            <a:r>
              <a:rPr lang="ar-SY" altLang="fr-FR" sz="2200" dirty="0" smtClean="0">
                <a:solidFill>
                  <a:srgbClr val="000000"/>
                </a:solidFill>
                <a:latin typeface="Arial Unicode MS" pitchFamily="34" charset="-128"/>
              </a:rPr>
              <a:t>.</a:t>
            </a:r>
            <a:endParaRPr lang="en-CA" altLang="fr-FR" sz="2200" dirty="0" smtClean="0">
              <a:solidFill>
                <a:srgbClr val="000000"/>
              </a:solidFill>
              <a:latin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re 1"/>
          <p:cNvSpPr>
            <a:spLocks noGrp="1"/>
          </p:cNvSpPr>
          <p:nvPr>
            <p:ph type="title"/>
          </p:nvPr>
        </p:nvSpPr>
        <p:spPr>
          <a:xfrm>
            <a:off x="2286000" y="374650"/>
            <a:ext cx="6477000" cy="554038"/>
          </a:xfrm>
        </p:spPr>
        <p:txBody>
          <a:bodyPr/>
          <a:lstStyle/>
          <a:p>
            <a:pPr algn="r" rtl="1" eaLnBrk="1" hangingPunct="1"/>
            <a:r>
              <a:rPr lang="ar-IQ" altLang="fr-FR" sz="3600" smtClean="0">
                <a:ea typeface="ＭＳ Ｐゴシック" panose="020B0600070205080204" pitchFamily="34" charset="-128"/>
                <a:cs typeface="+mn-cs"/>
              </a:rPr>
              <a:t>أسلوب الاستجابة لكلام المتحدث</a:t>
            </a:r>
            <a:endParaRPr lang="fr-FR" altLang="fr-FR" sz="3600" smtClean="0"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3556" name="Text Placeholder 8"/>
          <p:cNvSpPr txBox="1">
            <a:spLocks/>
          </p:cNvSpPr>
          <p:nvPr/>
        </p:nvSpPr>
        <p:spPr bwMode="auto">
          <a:xfrm>
            <a:off x="3268663" y="1903413"/>
            <a:ext cx="5486400" cy="409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9388" indent="-179388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indent="0" defTabSz="914400" eaLnBrk="1" hangingPunct="1">
              <a:spcBef>
                <a:spcPts val="900"/>
              </a:spcBef>
              <a:defRPr/>
            </a:pPr>
            <a:endParaRPr lang="fr-FR" altLang="fr-FR" sz="1800" dirty="0" smtClean="0">
              <a:cs typeface="Arial" charset="0"/>
            </a:endParaRPr>
          </a:p>
          <a:p>
            <a:pPr defTabSz="914400" eaLnBrk="1" hangingPunct="1">
              <a:spcBef>
                <a:spcPts val="900"/>
              </a:spcBef>
              <a:buFont typeface="Arial" charset="0"/>
              <a:buChar char="•"/>
              <a:defRPr/>
            </a:pPr>
            <a:endParaRPr lang="fr-FR" altLang="fr-FR" sz="1800" dirty="0" smtClean="0">
              <a:cs typeface="Arial" charset="0"/>
            </a:endParaRPr>
          </a:p>
          <a:p>
            <a:pPr defTabSz="914400" eaLnBrk="1" hangingPunct="1">
              <a:spcBef>
                <a:spcPts val="900"/>
              </a:spcBef>
              <a:buFont typeface="Arial" charset="0"/>
              <a:buChar char="•"/>
              <a:defRPr/>
            </a:pPr>
            <a:endParaRPr lang="fr-FR" altLang="fr-FR" sz="1800" dirty="0" smtClean="0">
              <a:cs typeface="Arial" charset="0"/>
            </a:endParaRPr>
          </a:p>
          <a:p>
            <a:pPr defTabSz="914400" eaLnBrk="1" hangingPunct="1">
              <a:spcBef>
                <a:spcPts val="900"/>
              </a:spcBef>
              <a:buFont typeface="Arial" charset="0"/>
              <a:buChar char="•"/>
              <a:defRPr/>
            </a:pPr>
            <a:endParaRPr lang="fr-FR" altLang="fr-FR" sz="1800" dirty="0" smtClean="0">
              <a:cs typeface="Arial" charset="0"/>
            </a:endParaRPr>
          </a:p>
        </p:txBody>
      </p:sp>
      <p:sp>
        <p:nvSpPr>
          <p:cNvPr id="19461" name="TextBox 1"/>
          <p:cNvSpPr txBox="1">
            <a:spLocks noChangeArrowheads="1"/>
          </p:cNvSpPr>
          <p:nvPr/>
        </p:nvSpPr>
        <p:spPr bwMode="auto">
          <a:xfrm>
            <a:off x="2286000" y="1905000"/>
            <a:ext cx="6469063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800" b="1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eaLnBrk="0" hangingPunct="0">
              <a:spcBef>
                <a:spcPts val="12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ts val="12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ts val="600"/>
              </a:spcBef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rtl="1" eaLnBrk="1" hangingPunct="1">
              <a:lnSpc>
                <a:spcPct val="100000"/>
              </a:lnSpc>
              <a:spcBef>
                <a:spcPct val="20000"/>
              </a:spcBef>
              <a:buClrTx/>
            </a:pPr>
            <a:r>
              <a:rPr lang="ar-SY" altLang="fr-FR" sz="2200" b="0">
                <a:solidFill>
                  <a:srgbClr val="000000"/>
                </a:solidFill>
                <a:latin typeface="Arial Unicode MS" panose="020B0604020202020204" pitchFamily="34" charset="-128"/>
              </a:rPr>
              <a:t>عبارات أو أصوات الاستحسان التي قد يطلقها مجري المقابلة حيال ما يقوله المتحدث قد تشتت تفكير الأخير وتعرقل تدفق كلامه وتواصل سلسلة أفكاره، كما أنها تظهر في التسجيلات النهائية للمقابلة.</a:t>
            </a:r>
          </a:p>
          <a:p>
            <a:pPr algn="r" rtl="1" eaLnBrk="1" hangingPunct="1">
              <a:lnSpc>
                <a:spcPct val="100000"/>
              </a:lnSpc>
              <a:spcBef>
                <a:spcPct val="20000"/>
              </a:spcBef>
              <a:buClrTx/>
            </a:pPr>
            <a:r>
              <a:rPr lang="ar-SY" altLang="fr-FR" sz="2200" b="0">
                <a:solidFill>
                  <a:srgbClr val="000000"/>
                </a:solidFill>
                <a:latin typeface="Arial Unicode MS" panose="020B0604020202020204" pitchFamily="34" charset="-128"/>
              </a:rPr>
              <a:t> ينبغي أن تطلق هذه العبارات والأصوات في الوقت المناسب وفي الحدود الدنيا.</a:t>
            </a:r>
          </a:p>
          <a:p>
            <a:pPr algn="r" rtl="1" eaLnBrk="1" hangingPunct="1">
              <a:lnSpc>
                <a:spcPct val="100000"/>
              </a:lnSpc>
              <a:spcBef>
                <a:spcPct val="20000"/>
              </a:spcBef>
              <a:buClrTx/>
            </a:pPr>
            <a:r>
              <a:rPr lang="ar-SY" altLang="fr-FR" sz="2200" b="0">
                <a:solidFill>
                  <a:srgbClr val="000000"/>
                </a:solidFill>
                <a:latin typeface="Arial Unicode MS" panose="020B0604020202020204" pitchFamily="34" charset="-128"/>
              </a:rPr>
              <a:t> من الأفضل الاستعانة بحركات أو إشارات إيمائية بدلا من عبارات أو أصوات الاستحسان:</a:t>
            </a:r>
            <a:endParaRPr lang="en-CA" altLang="fr-FR" sz="2200" b="0">
              <a:solidFill>
                <a:srgbClr val="000000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lvl="1" algn="r" rtl="1" eaLnBrk="1" hangingPunct="1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ar-SY" altLang="fr-FR" sz="2200">
                <a:solidFill>
                  <a:srgbClr val="000000"/>
                </a:solidFill>
                <a:latin typeface="Arial Unicode MS" panose="020B0604020202020204" pitchFamily="34" charset="-128"/>
              </a:rPr>
              <a:t>الإيماءة بالرأس،</a:t>
            </a:r>
            <a:endParaRPr lang="en-CA" altLang="fr-FR" sz="2200">
              <a:solidFill>
                <a:srgbClr val="000000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lvl="1" algn="r" rtl="1" eaLnBrk="1" hangingPunct="1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ar-SY" altLang="fr-FR" sz="2200">
                <a:solidFill>
                  <a:srgbClr val="000000"/>
                </a:solidFill>
                <a:latin typeface="Arial Unicode MS" panose="020B0604020202020204" pitchFamily="34" charset="-128"/>
              </a:rPr>
              <a:t>الابتسام،</a:t>
            </a:r>
            <a:endParaRPr lang="en-CA" altLang="fr-FR" sz="2200">
              <a:solidFill>
                <a:srgbClr val="000000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lvl="1" algn="r" rtl="1" eaLnBrk="1" hangingPunct="1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ar-SY" altLang="fr-FR" sz="2200">
                <a:solidFill>
                  <a:srgbClr val="000000"/>
                </a:solidFill>
                <a:latin typeface="Arial Unicode MS" panose="020B0604020202020204" pitchFamily="34" charset="-128"/>
              </a:rPr>
              <a:t>التواصل بالعين.</a:t>
            </a:r>
            <a:endParaRPr lang="en-CA" altLang="fr-FR" sz="2200">
              <a:solidFill>
                <a:srgbClr val="000000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re 1"/>
          <p:cNvSpPr>
            <a:spLocks noGrp="1"/>
          </p:cNvSpPr>
          <p:nvPr>
            <p:ph type="title"/>
          </p:nvPr>
        </p:nvSpPr>
        <p:spPr>
          <a:xfrm>
            <a:off x="2286000" y="374650"/>
            <a:ext cx="6477000" cy="554038"/>
          </a:xfrm>
        </p:spPr>
        <p:txBody>
          <a:bodyPr/>
          <a:lstStyle/>
          <a:p>
            <a:pPr algn="r" rtl="1" eaLnBrk="1" hangingPunct="1"/>
            <a:r>
              <a:rPr lang="ar-IQ" altLang="fr-FR" sz="3600" smtClean="0">
                <a:ea typeface="ＭＳ Ｐゴシック" panose="020B0600070205080204" pitchFamily="34" charset="-128"/>
                <a:cs typeface="+mn-cs"/>
              </a:rPr>
              <a:t>إعادة صياغة كلام المتحدث </a:t>
            </a:r>
            <a:endParaRPr lang="fr-FR" altLang="fr-FR" sz="3600" smtClean="0"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0484" name="Text Placeholder 8"/>
          <p:cNvSpPr txBox="1">
            <a:spLocks/>
          </p:cNvSpPr>
          <p:nvPr/>
        </p:nvSpPr>
        <p:spPr bwMode="auto">
          <a:xfrm>
            <a:off x="2286000" y="1887538"/>
            <a:ext cx="5486400" cy="409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9388" indent="-179388" eaLnBrk="0" hangingPunct="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800" b="1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spcBef>
                <a:spcPts val="12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ts val="12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466725" indent="-215900" eaLnBrk="0" hangingPunct="0"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466725" indent="1362075" eaLnBrk="0" hangingPunct="0">
              <a:spcBef>
                <a:spcPts val="600"/>
              </a:spcBef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923925" indent="1362075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1381125" indent="1362075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838325" indent="1362075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295525" indent="1362075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rtl="1" eaLnBrk="1" hangingPunct="1">
              <a:spcBef>
                <a:spcPct val="0"/>
              </a:spcBef>
              <a:buClrTx/>
            </a:pPr>
            <a:r>
              <a:rPr lang="ar-IQ" altLang="fr-FR" sz="2200" b="0">
                <a:solidFill>
                  <a:srgbClr val="000000"/>
                </a:solidFill>
                <a:latin typeface="Arial Unicode MS" panose="020B0604020202020204" pitchFamily="34" charset="-128"/>
              </a:rPr>
              <a:t>تعني عبارة "إعادة صياغة الكلام" تكرار نص أو مقطع ذكره المتحدث ولكن بمفردات وعبارات مجري المقابلة</a:t>
            </a:r>
            <a:r>
              <a:rPr lang="ar-SY" altLang="fr-FR" sz="2200" b="0">
                <a:solidFill>
                  <a:srgbClr val="000000"/>
                </a:solidFill>
                <a:latin typeface="Arial Unicode MS" panose="020B0604020202020204" pitchFamily="34" charset="-128"/>
              </a:rPr>
              <a:t>.</a:t>
            </a:r>
          </a:p>
          <a:p>
            <a:pPr algn="r" rtl="1" eaLnBrk="1" hangingPunct="1">
              <a:spcBef>
                <a:spcPct val="0"/>
              </a:spcBef>
              <a:buClrTx/>
            </a:pPr>
            <a:endParaRPr lang="en-US" altLang="fr-FR" sz="2200" b="0">
              <a:solidFill>
                <a:srgbClr val="000000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algn="r" rtl="1" eaLnBrk="1" hangingPunct="1">
              <a:spcBef>
                <a:spcPct val="0"/>
              </a:spcBef>
              <a:buClrTx/>
            </a:pPr>
            <a:r>
              <a:rPr lang="ar-SY" altLang="fr-FR" sz="2200" b="0">
                <a:solidFill>
                  <a:srgbClr val="000000"/>
                </a:solidFill>
                <a:latin typeface="Arial Unicode MS" panose="020B0604020202020204" pitchFamily="34" charset="-128"/>
              </a:rPr>
              <a:t>تعبر عن فهم مجري المقابلة لكلام المتحدث.</a:t>
            </a:r>
            <a:endParaRPr lang="en-US" altLang="fr-FR" sz="2200" b="0">
              <a:solidFill>
                <a:srgbClr val="000000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fr-FR" sz="2200" b="0">
              <a:solidFill>
                <a:srgbClr val="000000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algn="r" rtl="1" eaLnBrk="1" hangingPunct="1">
              <a:spcBef>
                <a:spcPct val="0"/>
              </a:spcBef>
              <a:buClrTx/>
            </a:pPr>
            <a:r>
              <a:rPr lang="ar-SY" altLang="fr-FR" sz="2200" b="0">
                <a:solidFill>
                  <a:srgbClr val="000000"/>
                </a:solidFill>
                <a:latin typeface="Arial Unicode MS" panose="020B0604020202020204" pitchFamily="34" charset="-128"/>
              </a:rPr>
              <a:t>ينبغي أن يتم ذلك في الوقت المناسب.</a:t>
            </a:r>
            <a:endParaRPr lang="en-US" altLang="fr-FR" sz="2200" b="0">
              <a:solidFill>
                <a:srgbClr val="000000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algn="r" rtl="1" eaLnBrk="1" hangingPunct="1">
              <a:spcBef>
                <a:spcPct val="0"/>
              </a:spcBef>
              <a:buClrTx/>
            </a:pPr>
            <a:endParaRPr lang="en-US" altLang="fr-FR" sz="2200" b="0">
              <a:solidFill>
                <a:srgbClr val="000000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algn="r" rtl="1" eaLnBrk="1" hangingPunct="1">
              <a:spcBef>
                <a:spcPct val="0"/>
              </a:spcBef>
              <a:buClrTx/>
            </a:pPr>
            <a:r>
              <a:rPr lang="ar-SY" altLang="fr-FR" sz="2200" b="0">
                <a:solidFill>
                  <a:srgbClr val="000000"/>
                </a:solidFill>
                <a:latin typeface="Arial Unicode MS" panose="020B0604020202020204" pitchFamily="34" charset="-128"/>
              </a:rPr>
              <a:t>لا ينبغي مقاطعة الشخص الذي تجرى مقابلته عند التحدث</a:t>
            </a:r>
            <a:r>
              <a:rPr lang="en-US" altLang="fr-FR" sz="2200" b="0">
                <a:solidFill>
                  <a:srgbClr val="000000"/>
                </a:solidFill>
                <a:latin typeface="Arial Unicode MS" panose="020B0604020202020204" pitchFamily="34" charset="-128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1"/>
          <p:cNvSpPr>
            <a:spLocks noGrp="1"/>
          </p:cNvSpPr>
          <p:nvPr>
            <p:ph type="title"/>
          </p:nvPr>
        </p:nvSpPr>
        <p:spPr>
          <a:xfrm>
            <a:off x="2286000" y="374650"/>
            <a:ext cx="6477000" cy="554038"/>
          </a:xfrm>
        </p:spPr>
        <p:txBody>
          <a:bodyPr/>
          <a:lstStyle/>
          <a:p>
            <a:pPr algn="r" rtl="1" eaLnBrk="1" hangingPunct="1"/>
            <a:r>
              <a:rPr lang="ar-IQ" altLang="fr-FR" sz="3600" smtClean="0">
                <a:ea typeface="ＭＳ Ｐゴシック" panose="020B0600070205080204" pitchFamily="34" charset="-128"/>
                <a:cs typeface="+mn-cs"/>
              </a:rPr>
              <a:t>اختتام المقابلة</a:t>
            </a:r>
            <a:endParaRPr lang="fr-FR" altLang="fr-FR" sz="3600" smtClean="0"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21508" name="Text Placeholder 8"/>
          <p:cNvSpPr txBox="1">
            <a:spLocks/>
          </p:cNvSpPr>
          <p:nvPr/>
        </p:nvSpPr>
        <p:spPr bwMode="auto">
          <a:xfrm>
            <a:off x="2281238" y="1903413"/>
            <a:ext cx="5486400" cy="409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9388" indent="-179388" eaLnBrk="0" hangingPunct="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800" b="1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spcBef>
                <a:spcPts val="12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ts val="12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466725" indent="-215900" eaLnBrk="0" hangingPunct="0"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466725" indent="1362075" eaLnBrk="0" hangingPunct="0">
              <a:spcBef>
                <a:spcPts val="600"/>
              </a:spcBef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923925" indent="1362075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1381125" indent="1362075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838325" indent="1362075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295525" indent="1362075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rtl="1" eaLnBrk="1" hangingPunct="1">
              <a:spcBef>
                <a:spcPct val="0"/>
              </a:spcBef>
              <a:buClrTx/>
            </a:pPr>
            <a:r>
              <a:rPr lang="ar-SY" altLang="fr-FR" sz="2200" b="0">
                <a:solidFill>
                  <a:schemeClr val="tx1"/>
                </a:solidFill>
                <a:latin typeface="Arial Unicode MS" panose="020B0604020202020204" pitchFamily="34" charset="-128"/>
              </a:rPr>
              <a:t>هل هناك أي شيء تود إضافته؟</a:t>
            </a:r>
            <a:endParaRPr lang="en-US" altLang="fr-FR" sz="2200" b="0">
              <a:solidFill>
                <a:schemeClr val="tx1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algn="r" rtl="1" eaLnBrk="1" hangingPunct="1">
              <a:spcBef>
                <a:spcPct val="0"/>
              </a:spcBef>
              <a:buClrTx/>
            </a:pPr>
            <a:endParaRPr lang="en-US" altLang="fr-FR" sz="2200" b="0">
              <a:solidFill>
                <a:schemeClr val="tx1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algn="r" rtl="1" eaLnBrk="1" hangingPunct="1">
              <a:spcBef>
                <a:spcPct val="0"/>
              </a:spcBef>
              <a:buClrTx/>
            </a:pPr>
            <a:r>
              <a:rPr lang="ar-SY" altLang="fr-FR" sz="2200" b="0">
                <a:solidFill>
                  <a:schemeClr val="tx1"/>
                </a:solidFill>
                <a:latin typeface="Arial Unicode MS" panose="020B0604020202020204" pitchFamily="34" charset="-128"/>
              </a:rPr>
              <a:t>راجع ملاحظاتك بشأن الأسئلة التي لم تتم الإجابة عليها.</a:t>
            </a:r>
            <a:endParaRPr lang="en-US" altLang="fr-FR" sz="2200" b="0">
              <a:solidFill>
                <a:schemeClr val="tx1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algn="r" rtl="1" eaLnBrk="1" hangingPunct="1">
              <a:spcBef>
                <a:spcPct val="0"/>
              </a:spcBef>
              <a:buClrTx/>
            </a:pPr>
            <a:endParaRPr lang="en-US" altLang="fr-FR" sz="2200" b="0">
              <a:solidFill>
                <a:schemeClr val="tx1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algn="r" rtl="1" eaLnBrk="1" hangingPunct="1">
              <a:spcBef>
                <a:spcPct val="0"/>
              </a:spcBef>
              <a:buClrTx/>
            </a:pPr>
            <a:r>
              <a:rPr lang="ar-SY" altLang="fr-FR" sz="2200" b="0">
                <a:solidFill>
                  <a:schemeClr val="tx1"/>
                </a:solidFill>
                <a:latin typeface="Arial Unicode MS" panose="020B0604020202020204" pitchFamily="34" charset="-128"/>
              </a:rPr>
              <a:t>اختتام المقابلة.</a:t>
            </a:r>
            <a:endParaRPr lang="en-US" altLang="fr-FR" sz="2200" b="0">
              <a:solidFill>
                <a:schemeClr val="tx1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algn="r" rtl="1" eaLnBrk="1" hangingPunct="1">
              <a:spcBef>
                <a:spcPct val="0"/>
              </a:spcBef>
              <a:buClrTx/>
            </a:pPr>
            <a:endParaRPr lang="en-US" altLang="fr-FR" sz="2200" b="0">
              <a:solidFill>
                <a:schemeClr val="tx1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  <a:p>
            <a:pPr algn="r" rtl="1" eaLnBrk="1" hangingPunct="1">
              <a:spcBef>
                <a:spcPct val="0"/>
              </a:spcBef>
              <a:buClrTx/>
            </a:pPr>
            <a:r>
              <a:rPr lang="ar-SY" altLang="fr-FR" sz="2200" b="0">
                <a:solidFill>
                  <a:schemeClr val="tx1"/>
                </a:solidFill>
                <a:latin typeface="Arial Unicode MS" panose="020B0604020202020204" pitchFamily="34" charset="-128"/>
              </a:rPr>
              <a:t>تقديم الشكر للشخص الذي أجريت معه المقابلة.</a:t>
            </a:r>
            <a:endParaRPr lang="en-US" altLang="fr-FR" sz="2200" b="0">
              <a:solidFill>
                <a:schemeClr val="tx1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5445" y="466496"/>
            <a:ext cx="6121910" cy="592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673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2282825" y="417513"/>
            <a:ext cx="6480175" cy="554037"/>
          </a:xfrm>
        </p:spPr>
        <p:txBody>
          <a:bodyPr/>
          <a:lstStyle/>
          <a:p>
            <a:pPr algn="r" rtl="1"/>
            <a:r>
              <a:rPr lang="ar-IQ" altLang="fr-FR" sz="3600" smtClean="0">
                <a:ea typeface="ＭＳ Ｐゴシック" panose="020B0600070205080204" pitchFamily="34" charset="-128"/>
                <a:cs typeface="+mn-cs"/>
              </a:rPr>
              <a:t>يشمل هذا العرض:</a:t>
            </a:r>
            <a:endParaRPr lang="en-ZA" altLang="fr-FR" sz="3600" smtClean="0"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195" name="Espace réservé du contenu 2"/>
          <p:cNvSpPr>
            <a:spLocks noGrp="1"/>
          </p:cNvSpPr>
          <p:nvPr>
            <p:ph sz="half" idx="2"/>
          </p:nvPr>
        </p:nvSpPr>
        <p:spPr>
          <a:xfrm>
            <a:off x="2282825" y="1905000"/>
            <a:ext cx="6221413" cy="2141538"/>
          </a:xfrm>
        </p:spPr>
        <p:txBody>
          <a:bodyPr/>
          <a:lstStyle/>
          <a:p>
            <a:pPr algn="r" rtl="1">
              <a:buClrTx/>
            </a:pPr>
            <a:r>
              <a:rPr lang="ar-IQ" altLang="fr-FR" sz="2200" b="0" smtClean="0">
                <a:solidFill>
                  <a:schemeClr val="tx1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  <a:cs typeface="+mn-cs"/>
              </a:rPr>
              <a:t>استكشاف وتوثيق التجارب والمعارف</a:t>
            </a:r>
            <a:endParaRPr lang="en-US" altLang="fr-FR" sz="2200" b="0" smtClean="0">
              <a:solidFill>
                <a:schemeClr val="tx1"/>
              </a:solidFill>
              <a:latin typeface="Arial Unicode MS" panose="020B0604020202020204" pitchFamily="34" charset="-128"/>
              <a:ea typeface="ＭＳ Ｐゴシック" panose="020B0600070205080204" pitchFamily="34" charset="-128"/>
              <a:cs typeface="+mn-cs"/>
            </a:endParaRPr>
          </a:p>
          <a:p>
            <a:pPr algn="r" rtl="1">
              <a:buClrTx/>
            </a:pPr>
            <a:r>
              <a:rPr lang="ar-IQ" altLang="fr-FR" sz="2200" b="0" smtClean="0">
                <a:solidFill>
                  <a:schemeClr val="tx1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  <a:cs typeface="+mn-cs"/>
              </a:rPr>
              <a:t>التحضير للمقابلة</a:t>
            </a:r>
            <a:endParaRPr lang="en-US" altLang="fr-FR" sz="2200" b="0" smtClean="0">
              <a:solidFill>
                <a:schemeClr val="tx1"/>
              </a:solidFill>
              <a:latin typeface="Arial Unicode MS" panose="020B0604020202020204" pitchFamily="34" charset="-128"/>
              <a:ea typeface="ＭＳ Ｐゴシック" panose="020B0600070205080204" pitchFamily="34" charset="-128"/>
              <a:cs typeface="+mn-cs"/>
            </a:endParaRPr>
          </a:p>
          <a:p>
            <a:pPr algn="r" rtl="1">
              <a:buClrTx/>
            </a:pPr>
            <a:r>
              <a:rPr lang="ar-IQ" altLang="fr-FR" sz="2200" b="0" smtClean="0">
                <a:solidFill>
                  <a:schemeClr val="tx1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  <a:cs typeface="+mn-cs"/>
              </a:rPr>
              <a:t>أساليب إجراء المقابلات</a:t>
            </a:r>
            <a:endParaRPr lang="en-US" altLang="fr-FR" sz="2200" b="0" smtClean="0">
              <a:solidFill>
                <a:schemeClr val="tx1"/>
              </a:solidFill>
              <a:latin typeface="Arial Unicode MS" panose="020B0604020202020204" pitchFamily="34" charset="-128"/>
              <a:ea typeface="ＭＳ Ｐゴシック" panose="020B0600070205080204" pitchFamily="34" charset="-128"/>
              <a:cs typeface="+mn-cs"/>
            </a:endParaRPr>
          </a:p>
          <a:p>
            <a:pPr algn="r" rtl="1">
              <a:buClrTx/>
            </a:pPr>
            <a:r>
              <a:rPr lang="ar-IQ" altLang="fr-FR" sz="2200" b="0" smtClean="0">
                <a:solidFill>
                  <a:schemeClr val="tx1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  <a:cs typeface="+mn-cs"/>
              </a:rPr>
              <a:t>تقنيات إجراء المقابلات</a:t>
            </a:r>
            <a:endParaRPr lang="en-US" altLang="fr-FR" sz="2200" b="0" smtClean="0">
              <a:solidFill>
                <a:schemeClr val="tx1"/>
              </a:solidFill>
              <a:latin typeface="Arial Unicode MS" panose="020B0604020202020204" pitchFamily="34" charset="-128"/>
              <a:ea typeface="ＭＳ Ｐゴシック" panose="020B0600070205080204" pitchFamily="34" charset="-128"/>
              <a:cs typeface="+mn-cs"/>
            </a:endParaRPr>
          </a:p>
          <a:p>
            <a:pPr algn="r" rtl="1" eaLnBrk="1" hangingPunct="1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endParaRPr lang="fr-FR" altLang="fr-FR" sz="2000" b="0" smtClean="0">
              <a:solidFill>
                <a:schemeClr val="tx1"/>
              </a:solidFill>
              <a:ea typeface="ＭＳ Ｐゴシック" panose="020B0600070205080204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2282825" y="417513"/>
            <a:ext cx="6480175" cy="554037"/>
          </a:xfrm>
        </p:spPr>
        <p:txBody>
          <a:bodyPr/>
          <a:lstStyle/>
          <a:p>
            <a:pPr algn="r" rtl="1"/>
            <a:r>
              <a:rPr lang="ar-IQ" altLang="fr-FR" sz="3600" dirty="0" smtClean="0">
                <a:ea typeface="ＭＳ Ｐゴシック" panose="020B0600070205080204" pitchFamily="34" charset="-128"/>
                <a:cs typeface="+mn-cs"/>
              </a:rPr>
              <a:t>التحضير للمقابلة</a:t>
            </a:r>
            <a:endParaRPr lang="en-ZA" altLang="fr-FR" sz="3600" dirty="0" smtClean="0"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219" name="Espace réservé du contenu 2"/>
          <p:cNvSpPr>
            <a:spLocks noGrp="1"/>
          </p:cNvSpPr>
          <p:nvPr>
            <p:ph sz="half" idx="2"/>
          </p:nvPr>
        </p:nvSpPr>
        <p:spPr>
          <a:xfrm>
            <a:off x="2281238" y="1905000"/>
            <a:ext cx="5986462" cy="1222375"/>
          </a:xfrm>
        </p:spPr>
        <p:txBody>
          <a:bodyPr/>
          <a:lstStyle/>
          <a:p>
            <a:pPr algn="r" rtl="1">
              <a:buClrTx/>
            </a:pPr>
            <a:r>
              <a:rPr lang="ar-IQ" altLang="fr-FR" sz="2200" b="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  <a:cs typeface="+mn-cs"/>
              </a:rPr>
              <a:t>المقابلة الجيدة تشبه المحادثة الجيدة </a:t>
            </a:r>
            <a:r>
              <a:rPr lang="en-US" altLang="fr-FR" sz="2200" b="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  <a:cs typeface="+mn-cs"/>
              </a:rPr>
              <a:t>.</a:t>
            </a:r>
          </a:p>
          <a:p>
            <a:pPr algn="r" rtl="1">
              <a:buClrTx/>
            </a:pPr>
            <a:r>
              <a:rPr lang="ar-IQ" altLang="fr-FR" sz="2200" b="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  <a:cs typeface="+mn-cs"/>
              </a:rPr>
              <a:t>ضرورة فهم موضوع المحادثة. </a:t>
            </a:r>
          </a:p>
          <a:p>
            <a:pPr algn="r" rtl="1">
              <a:buClrTx/>
            </a:pPr>
            <a:r>
              <a:rPr lang="ar-IQ" altLang="fr-FR" sz="2200" b="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  <a:cs typeface="+mn-cs"/>
              </a:rPr>
              <a:t>وضع مجموعة أولية من الأسئلة </a:t>
            </a:r>
            <a:r>
              <a:rPr lang="en-US" altLang="fr-FR" sz="2200" b="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  <a:cs typeface="+mn-cs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/>
          <p:cNvSpPr>
            <a:spLocks noGrp="1"/>
          </p:cNvSpPr>
          <p:nvPr>
            <p:ph type="title"/>
          </p:nvPr>
        </p:nvSpPr>
        <p:spPr>
          <a:xfrm>
            <a:off x="2278063" y="496888"/>
            <a:ext cx="6477000" cy="554037"/>
          </a:xfrm>
        </p:spPr>
        <p:txBody>
          <a:bodyPr/>
          <a:lstStyle/>
          <a:p>
            <a:pPr algn="r" rtl="1" eaLnBrk="1" hangingPunct="1"/>
            <a:r>
              <a:rPr lang="ar-IQ" altLang="fr-FR" sz="3600" smtClean="0">
                <a:ea typeface="ＭＳ Ｐゴシック" panose="020B0600070205080204" pitchFamily="34" charset="-128"/>
                <a:cs typeface="+mn-cs"/>
              </a:rPr>
              <a:t>القيام بالاتصال الأولي</a:t>
            </a:r>
            <a:endParaRPr lang="fr-FR" altLang="fr-FR" sz="3600" smtClean="0"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24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1905000"/>
            <a:ext cx="6480175" cy="3081338"/>
          </a:xfrm>
        </p:spPr>
        <p:txBody>
          <a:bodyPr/>
          <a:lstStyle/>
          <a:p>
            <a:pPr algn="r" rtl="1">
              <a:spcBef>
                <a:spcPct val="20000"/>
              </a:spcBef>
              <a:buClrTx/>
              <a:buFont typeface="Arial" panose="020B0604020202020204" pitchFamily="34" charset="0"/>
              <a:buChar char="•"/>
            </a:pPr>
            <a:r>
              <a:rPr lang="ar-IQ" altLang="fr-FR" sz="2200" dirty="0" smtClean="0">
                <a:latin typeface="Arial Unicode MS" panose="020B0604020202020204" pitchFamily="34" charset="-128"/>
                <a:ea typeface="ＭＳ Ｐゴシック" panose="020B0600070205080204" pitchFamily="34" charset="-128"/>
                <a:cs typeface="+mn-cs"/>
              </a:rPr>
              <a:t> توضيح الغرض من المقابلة للذين يحتمل إجراء المقابلة معهم</a:t>
            </a:r>
            <a:r>
              <a:rPr lang="en-CA" altLang="fr-FR" sz="2200" dirty="0" smtClean="0">
                <a:latin typeface="Arial Unicode MS" panose="020B0604020202020204" pitchFamily="34" charset="-128"/>
                <a:ea typeface="ＭＳ Ｐゴシック" panose="020B0600070205080204" pitchFamily="34" charset="-128"/>
                <a:cs typeface="+mn-cs"/>
              </a:rPr>
              <a:t>.</a:t>
            </a:r>
          </a:p>
          <a:p>
            <a:pPr>
              <a:spcBef>
                <a:spcPct val="20000"/>
              </a:spcBef>
              <a:buClrTx/>
              <a:buFont typeface="Arial" panose="020B0604020202020204" pitchFamily="34" charset="0"/>
              <a:buChar char="•"/>
            </a:pPr>
            <a:endParaRPr lang="en-CA" altLang="fr-FR" sz="2200" dirty="0" smtClean="0">
              <a:latin typeface="Arial Unicode MS" panose="020B0604020202020204" pitchFamily="34" charset="-128"/>
              <a:ea typeface="ＭＳ Ｐゴシック" panose="020B0600070205080204" pitchFamily="34" charset="-128"/>
              <a:cs typeface="+mn-cs"/>
            </a:endParaRPr>
          </a:p>
          <a:p>
            <a:pPr algn="r" rtl="1">
              <a:spcBef>
                <a:spcPct val="20000"/>
              </a:spcBef>
              <a:buClrTx/>
              <a:buFont typeface="Arial" panose="020B0604020202020204" pitchFamily="34" charset="0"/>
              <a:buChar char="•"/>
            </a:pPr>
            <a:r>
              <a:rPr lang="en-US" altLang="fr-FR" sz="2200" dirty="0" smtClean="0">
                <a:latin typeface="Arial Unicode MS" panose="020B0604020202020204" pitchFamily="34" charset="-128"/>
                <a:ea typeface="ＭＳ Ｐゴシック" panose="020B0600070205080204" pitchFamily="34" charset="-128"/>
                <a:cs typeface="+mn-cs"/>
              </a:rPr>
              <a:t> </a:t>
            </a:r>
            <a:r>
              <a:rPr lang="ar-IQ" altLang="fr-FR" sz="2200" dirty="0" smtClean="0">
                <a:latin typeface="Arial Unicode MS" panose="020B0604020202020204" pitchFamily="34" charset="-128"/>
                <a:ea typeface="ＭＳ Ｐゴシック" panose="020B0600070205080204" pitchFamily="34" charset="-128"/>
                <a:cs typeface="+mn-cs"/>
              </a:rPr>
              <a:t>وإحاطتهم علما بما يلي</a:t>
            </a:r>
            <a:r>
              <a:rPr lang="en-CA" altLang="fr-FR" sz="2200" dirty="0" smtClean="0">
                <a:latin typeface="Arial Unicode MS" panose="020B0604020202020204" pitchFamily="34" charset="-128"/>
                <a:ea typeface="ＭＳ Ｐゴシック" panose="020B0600070205080204" pitchFamily="34" charset="-128"/>
                <a:cs typeface="+mn-cs"/>
              </a:rPr>
              <a:t>:</a:t>
            </a:r>
          </a:p>
          <a:p>
            <a:pPr lvl="1" algn="r" rtl="1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ar-IQ" altLang="fr-FR" sz="22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rPr>
              <a:t> المعلومات بشأن قائمة الحصر، </a:t>
            </a:r>
          </a:p>
          <a:p>
            <a:pPr lvl="1" algn="r" rtl="1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ar-IQ" altLang="fr-FR" sz="22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rPr>
              <a:t> كم من الوقت يتوقع أن تدوم المقابلة، </a:t>
            </a:r>
          </a:p>
          <a:p>
            <a:pPr lvl="1" algn="r" rtl="1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ar-IQ" altLang="fr-FR" sz="22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rPr>
              <a:t> أين ستجري المقابلة،</a:t>
            </a:r>
            <a:endParaRPr lang="en-CA" altLang="fr-FR" sz="2200" dirty="0" smtClean="0">
              <a:solidFill>
                <a:schemeClr val="tx1"/>
              </a:solidFill>
              <a:latin typeface="Arial Unicode MS" panose="020B0604020202020204" pitchFamily="34" charset="-128"/>
              <a:ea typeface="ＭＳ Ｐゴシック" panose="020B0600070205080204" pitchFamily="34" charset="-128"/>
            </a:endParaRPr>
          </a:p>
          <a:p>
            <a:pPr lvl="1" algn="r" rtl="1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ar-IQ" altLang="fr-FR" sz="22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rPr>
              <a:t> من سيكون حاضراً في المقابلة،</a:t>
            </a:r>
          </a:p>
          <a:p>
            <a:pPr lvl="1" algn="r" rtl="1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ar-IQ" altLang="fr-FR" sz="22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rPr>
              <a:t> ما المأمول أو المتوقع من الشخص التي تجري مقابلته</a:t>
            </a:r>
            <a:r>
              <a:rPr lang="en-CA" altLang="fr-FR" sz="22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/>
          <p:cNvSpPr>
            <a:spLocks noGrp="1"/>
          </p:cNvSpPr>
          <p:nvPr>
            <p:ph type="title"/>
          </p:nvPr>
        </p:nvSpPr>
        <p:spPr>
          <a:xfrm>
            <a:off x="2286000" y="374650"/>
            <a:ext cx="6477000" cy="554038"/>
          </a:xfrm>
        </p:spPr>
        <p:txBody>
          <a:bodyPr/>
          <a:lstStyle/>
          <a:p>
            <a:pPr algn="r" rtl="1" eaLnBrk="1" hangingPunct="1"/>
            <a:r>
              <a:rPr lang="ar-IQ" altLang="fr-FR" sz="3600" dirty="0" smtClean="0">
                <a:ea typeface="ＭＳ Ｐゴシック" panose="020B0600070205080204" pitchFamily="34" charset="-128"/>
                <a:cs typeface="+mn-cs"/>
              </a:rPr>
              <a:t>المعدات</a:t>
            </a:r>
            <a:endParaRPr lang="fr-FR" altLang="fr-FR" sz="3600" dirty="0" smtClean="0"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267" name="Espace réservé du texte 2"/>
          <p:cNvSpPr>
            <a:spLocks noGrp="1"/>
          </p:cNvSpPr>
          <p:nvPr>
            <p:ph type="body" idx="1"/>
          </p:nvPr>
        </p:nvSpPr>
        <p:spPr>
          <a:xfrm>
            <a:off x="2274888" y="1889125"/>
            <a:ext cx="6480175" cy="3521075"/>
          </a:xfrm>
        </p:spPr>
        <p:txBody>
          <a:bodyPr/>
          <a:lstStyle/>
          <a:p>
            <a:pPr algn="r" rtl="1" eaLnBrk="1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</a:pPr>
            <a:r>
              <a:rPr lang="ar-IQ" altLang="fr-FR" sz="2200" dirty="0" smtClean="0">
                <a:latin typeface="Arial Unicode MS" panose="020B0604020202020204" pitchFamily="34" charset="-128"/>
                <a:ea typeface="ＭＳ Ｐゴシック" panose="020B0600070205080204" pitchFamily="34" charset="-128"/>
                <a:cs typeface="Arial" panose="020B0604020202020204" pitchFamily="34" charset="0"/>
              </a:rPr>
              <a:t> أنواع المعدات المحتمل استخدامها</a:t>
            </a:r>
            <a:r>
              <a:rPr lang="en-CA" altLang="fr-FR" sz="2200" dirty="0" smtClean="0">
                <a:latin typeface="Arial Unicode MS" panose="020B0604020202020204" pitchFamily="34" charset="-128"/>
                <a:ea typeface="ＭＳ Ｐゴシック" panose="020B0600070205080204" pitchFamily="34" charset="-128"/>
                <a:cs typeface="Arial" panose="020B0604020202020204" pitchFamily="34" charset="0"/>
              </a:rPr>
              <a:t>: </a:t>
            </a:r>
          </a:p>
          <a:p>
            <a:pPr lvl="1" algn="r" rtl="1" eaLnBrk="1" hangingPunct="1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ar-IQ" altLang="fr-FR" sz="22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rPr>
              <a:t> أجهزة تسجيل صوتية،</a:t>
            </a:r>
            <a:endParaRPr lang="en-CA" altLang="fr-FR" sz="2200" dirty="0" smtClean="0">
              <a:solidFill>
                <a:srgbClr val="000000"/>
              </a:solidFill>
              <a:latin typeface="Arial Unicode MS" panose="020B0604020202020204" pitchFamily="34" charset="-128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1" algn="r" rtl="1" eaLnBrk="1" hangingPunct="1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ar-IQ" altLang="fr-FR" sz="22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rPr>
              <a:t> ميكروفونات،</a:t>
            </a:r>
            <a:endParaRPr lang="en-CA" altLang="fr-FR" sz="2200" dirty="0" smtClean="0">
              <a:solidFill>
                <a:srgbClr val="000000"/>
              </a:solidFill>
              <a:latin typeface="Arial Unicode MS" panose="020B0604020202020204" pitchFamily="34" charset="-128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1" algn="r" rtl="1" eaLnBrk="1" hangingPunct="1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ar-IQ" altLang="fr-FR" sz="22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rPr>
              <a:t> كاميرات فيديو</a:t>
            </a:r>
            <a:r>
              <a:rPr lang="en-CA" altLang="fr-FR" sz="22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  <a:cs typeface="Arial" panose="020B0604020202020204" pitchFamily="34" charset="0"/>
              </a:rPr>
              <a:t>.</a:t>
            </a:r>
          </a:p>
          <a:p>
            <a:pPr lvl="1" algn="r" rtl="1" eaLnBrk="1" hangingPunct="1">
              <a:spcBef>
                <a:spcPct val="20000"/>
              </a:spcBef>
            </a:pPr>
            <a:endParaRPr lang="en-CA" altLang="fr-FR" sz="2200" dirty="0" smtClean="0">
              <a:solidFill>
                <a:srgbClr val="000000"/>
              </a:solidFill>
              <a:latin typeface="Arial Unicode MS" panose="020B0604020202020204" pitchFamily="34" charset="-128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algn="r" rtl="1" eaLnBrk="1" hangingPunct="1">
              <a:spcBef>
                <a:spcPct val="20000"/>
              </a:spcBef>
              <a:buClrTx/>
              <a:buFont typeface="Arial" panose="020B0604020202020204" pitchFamily="34" charset="0"/>
              <a:buChar char="•"/>
            </a:pPr>
            <a:r>
              <a:rPr lang="ar-IQ" altLang="fr-FR" sz="2200" dirty="0" smtClean="0">
                <a:latin typeface="Arial Unicode MS" panose="020B0604020202020204" pitchFamily="34" charset="-128"/>
                <a:ea typeface="ＭＳ Ｐゴシック" panose="020B0600070205080204" pitchFamily="34" charset="-128"/>
                <a:cs typeface="Arial" panose="020B0604020202020204" pitchFamily="34" charset="0"/>
              </a:rPr>
              <a:t> ينبغي لمن يتولى إجراء المقابلة :</a:t>
            </a:r>
            <a:endParaRPr lang="en-CA" altLang="fr-FR" sz="2200" dirty="0" smtClean="0">
              <a:latin typeface="Arial Unicode MS" panose="020B0604020202020204" pitchFamily="34" charset="-128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1" algn="r" rtl="1" eaLnBrk="1" hangingPunct="1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ar-IQ" altLang="fr-FR" sz="22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rPr>
              <a:t> معرفة الأساسيات في استخدام المعدات،</a:t>
            </a:r>
            <a:r>
              <a:rPr lang="en-CA" altLang="fr-FR" sz="22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  <a:cs typeface="Arial" panose="020B0604020202020204" pitchFamily="34" charset="0"/>
              </a:rPr>
              <a:t>,</a:t>
            </a:r>
          </a:p>
          <a:p>
            <a:pPr lvl="1" algn="r" rtl="1" eaLnBrk="1" hangingPunct="1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ar-IQ" altLang="fr-FR" sz="22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rPr>
              <a:t> التأكد من أن البطاريات مشحونة بالكامل، </a:t>
            </a:r>
          </a:p>
          <a:p>
            <a:pPr lvl="1" algn="r" rtl="1" eaLnBrk="1" hangingPunct="1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ar-IQ" altLang="fr-FR" sz="22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rPr>
              <a:t>•	التحقق خلال المقابلة من أن الجهاز يقوم بالتسجيل فعلاً</a:t>
            </a:r>
            <a:r>
              <a:rPr lang="en-CA" altLang="fr-FR" sz="2200" dirty="0" smtClean="0">
                <a:solidFill>
                  <a:srgbClr val="000000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>
          <a:xfrm>
            <a:off x="2286000" y="374650"/>
            <a:ext cx="6477000" cy="554038"/>
          </a:xfrm>
        </p:spPr>
        <p:txBody>
          <a:bodyPr/>
          <a:lstStyle/>
          <a:p>
            <a:pPr algn="r" rtl="1" eaLnBrk="1" hangingPunct="1"/>
            <a:r>
              <a:rPr lang="ar-IQ" altLang="fr-FR" sz="3600" smtClean="0">
                <a:ea typeface="ＭＳ Ｐゴシック" panose="020B0600070205080204" pitchFamily="34" charset="-128"/>
                <a:cs typeface="+mn-cs"/>
              </a:rPr>
              <a:t>اختيار المكان المناسب لإجراء المقابلة</a:t>
            </a:r>
            <a:endParaRPr lang="fr-FR" altLang="fr-FR" sz="3600" smtClean="0"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2291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1898650"/>
            <a:ext cx="6480175" cy="2138363"/>
          </a:xfrm>
        </p:spPr>
        <p:txBody>
          <a:bodyPr/>
          <a:lstStyle/>
          <a:p>
            <a:pPr algn="r" rtl="1">
              <a:buClrTx/>
            </a:pPr>
            <a:r>
              <a:rPr lang="ar-IQ" altLang="fr-FR" sz="2200" smtClean="0">
                <a:latin typeface="Arial Unicode MS" panose="020B0604020202020204" pitchFamily="34" charset="-128"/>
                <a:ea typeface="ＭＳ Ｐゴシック" panose="020B0600070205080204" pitchFamily="34" charset="-128"/>
                <a:cs typeface="+mn-cs"/>
              </a:rPr>
              <a:t>ينبغي اختيار موقع:  </a:t>
            </a:r>
          </a:p>
          <a:p>
            <a:pPr algn="r" rtl="1">
              <a:buClrTx/>
              <a:buFont typeface="Arial" panose="020B0604020202020204" pitchFamily="34" charset="0"/>
              <a:buChar char="•"/>
            </a:pPr>
            <a:r>
              <a:rPr lang="ar-IQ" altLang="fr-FR" sz="2200" smtClean="0">
                <a:latin typeface="Arial Unicode MS" panose="020B0604020202020204" pitchFamily="34" charset="-128"/>
                <a:ea typeface="ＭＳ Ｐゴシック" panose="020B0600070205080204" pitchFamily="34" charset="-128"/>
                <a:cs typeface="+mn-cs"/>
              </a:rPr>
              <a:t>يكون خالياً مما من شأنه أن يؤثر سلباً على سير المقابلة، </a:t>
            </a:r>
          </a:p>
          <a:p>
            <a:pPr algn="r" rtl="1">
              <a:buClrTx/>
              <a:buFont typeface="Arial" panose="020B0604020202020204" pitchFamily="34" charset="0"/>
              <a:buChar char="•"/>
            </a:pPr>
            <a:r>
              <a:rPr lang="ar-IQ" altLang="fr-FR" sz="2200" smtClean="0">
                <a:latin typeface="Arial Unicode MS" panose="020B0604020202020204" pitchFamily="34" charset="-128"/>
                <a:ea typeface="ＭＳ Ｐゴシック" panose="020B0600070205080204" pitchFamily="34" charset="-128"/>
                <a:cs typeface="+mn-cs"/>
              </a:rPr>
              <a:t> يسهل الوصول إليه من طرف الشخص الذي ستجرى معه المقابلة.</a:t>
            </a:r>
            <a:endParaRPr lang="en-CA" altLang="fr-FR" sz="2200" smtClean="0">
              <a:latin typeface="Arial Unicode MS" panose="020B0604020202020204" pitchFamily="34" charset="-128"/>
              <a:ea typeface="ＭＳ Ｐゴシック" panose="020B0600070205080204" pitchFamily="34" charset="-128"/>
              <a:cs typeface="+mn-cs"/>
            </a:endParaRPr>
          </a:p>
          <a:p>
            <a:pPr algn="r" rtl="1">
              <a:buClrTx/>
            </a:pPr>
            <a:r>
              <a:rPr lang="ar-IQ" altLang="fr-FR" sz="2200" smtClean="0">
                <a:latin typeface="Arial Unicode MS" panose="020B0604020202020204" pitchFamily="34" charset="-128"/>
                <a:ea typeface="ＭＳ Ｐゴシック" panose="020B0600070205080204" pitchFamily="34" charset="-128"/>
                <a:cs typeface="+mn-cs"/>
              </a:rPr>
              <a:t>استطلاع رأي المرشحين للمقابلة بشأن مكان إجرائها المفضل لديهم.</a:t>
            </a:r>
          </a:p>
          <a:p>
            <a:pPr algn="r" rtl="1">
              <a:buClrTx/>
            </a:pPr>
            <a:r>
              <a:rPr lang="ar-IQ" altLang="fr-FR" sz="2200" smtClean="0">
                <a:latin typeface="Arial Unicode MS" panose="020B0604020202020204" pitchFamily="34" charset="-128"/>
                <a:ea typeface="ＭＳ Ｐゴシック" panose="020B0600070205080204" pitchFamily="34" charset="-128"/>
                <a:cs typeface="+mn-cs"/>
              </a:rPr>
              <a:t>تجنب الأصوات الدخيلة التي قد تتسلل إلى خلفية التسجيل الصوتي.</a:t>
            </a:r>
            <a:endParaRPr lang="en-CA" altLang="fr-FR" sz="2200" smtClean="0">
              <a:latin typeface="Arial Unicode MS" panose="020B0604020202020204" pitchFamily="34" charset="-128"/>
              <a:ea typeface="ＭＳ Ｐゴシック" panose="020B0600070205080204" pitchFamily="34" charset="-128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2282825" y="417513"/>
            <a:ext cx="6480175" cy="554037"/>
          </a:xfrm>
        </p:spPr>
        <p:txBody>
          <a:bodyPr/>
          <a:lstStyle/>
          <a:p>
            <a:pPr algn="r" rtl="1"/>
            <a:r>
              <a:rPr lang="ar-IQ" altLang="fr-FR" sz="3600" smtClean="0">
                <a:ea typeface="ＭＳ Ｐゴシック" panose="020B0600070205080204" pitchFamily="34" charset="-128"/>
                <a:cs typeface="+mn-cs"/>
              </a:rPr>
              <a:t>إعداد المقابلة</a:t>
            </a:r>
            <a:endParaRPr lang="en-ZA" altLang="fr-FR" sz="3600" smtClean="0"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3315" name="Espace réservé du contenu 2"/>
          <p:cNvSpPr>
            <a:spLocks noGrp="1"/>
          </p:cNvSpPr>
          <p:nvPr>
            <p:ph sz="half" idx="2"/>
          </p:nvPr>
        </p:nvSpPr>
        <p:spPr>
          <a:xfrm>
            <a:off x="2281238" y="1905000"/>
            <a:ext cx="6202362" cy="4062413"/>
          </a:xfrm>
        </p:spPr>
        <p:txBody>
          <a:bodyPr/>
          <a:lstStyle/>
          <a:p>
            <a:pPr algn="r" rtl="1" eaLnBrk="1" hangingPunct="1">
              <a:spcBef>
                <a:spcPct val="20000"/>
              </a:spcBef>
              <a:buClrTx/>
            </a:pPr>
            <a:r>
              <a:rPr lang="ar-IQ" altLang="fr-FR" sz="2200" b="0" smtClean="0">
                <a:solidFill>
                  <a:srgbClr val="000000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  <a:cs typeface="Arial" panose="020B0604020202020204" pitchFamily="34" charset="0"/>
              </a:rPr>
              <a:t>وضع ألة التسجيل في المكان المناسب.</a:t>
            </a:r>
            <a:endParaRPr lang="en-CA" altLang="fr-FR" sz="2200" b="0" smtClean="0">
              <a:solidFill>
                <a:srgbClr val="000000"/>
              </a:solidFill>
              <a:latin typeface="Arial Unicode MS" panose="020B0604020202020204" pitchFamily="34" charset="-128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eaLnBrk="1" hangingPunct="1">
              <a:spcBef>
                <a:spcPct val="20000"/>
              </a:spcBef>
              <a:buClrTx/>
            </a:pPr>
            <a:endParaRPr lang="en-CA" altLang="fr-FR" sz="2200" b="0" smtClean="0">
              <a:solidFill>
                <a:srgbClr val="000000"/>
              </a:solidFill>
              <a:latin typeface="Arial Unicode MS" panose="020B0604020202020204" pitchFamily="34" charset="-128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algn="r" rtl="1" eaLnBrk="1" hangingPunct="1">
              <a:spcBef>
                <a:spcPct val="20000"/>
              </a:spcBef>
              <a:buClrTx/>
            </a:pPr>
            <a:r>
              <a:rPr lang="ar-IQ" altLang="fr-FR" sz="2200" b="0" smtClean="0">
                <a:solidFill>
                  <a:srgbClr val="000000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  <a:cs typeface="Arial" panose="020B0604020202020204" pitchFamily="34" charset="0"/>
              </a:rPr>
              <a:t>تحديد المكان الذي يجلس فيه الشخص الذي تجري مقابلته، مع الأخذ في الاعتبار الأسئلة التالية</a:t>
            </a:r>
            <a:r>
              <a:rPr lang="en-CA" altLang="fr-FR" sz="2200" b="0" smtClean="0">
                <a:solidFill>
                  <a:srgbClr val="000000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  <a:cs typeface="Arial" panose="020B0604020202020204" pitchFamily="34" charset="0"/>
              </a:rPr>
              <a:t>:</a:t>
            </a:r>
          </a:p>
          <a:p>
            <a:pPr lvl="2" algn="r" rtl="1" eaLnBrk="1" hangingPunct="1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ar-IQ" altLang="fr-FR" sz="2200" smtClean="0">
                <a:solidFill>
                  <a:srgbClr val="000000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rPr>
              <a:t>هل هناك باب قد يفتح أثناء المقابلة؟</a:t>
            </a:r>
          </a:p>
          <a:p>
            <a:pPr lvl="2" algn="r" rtl="1" eaLnBrk="1" hangingPunct="1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ar-IQ" altLang="fr-FR" sz="2200" smtClean="0">
                <a:solidFill>
                  <a:srgbClr val="000000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rPr>
              <a:t>هل هناك نوافذ مفتوحة؟</a:t>
            </a:r>
          </a:p>
          <a:p>
            <a:pPr lvl="2" algn="r" rtl="1" eaLnBrk="1" hangingPunct="1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ar-IQ" altLang="fr-FR" sz="2200" smtClean="0">
                <a:solidFill>
                  <a:srgbClr val="000000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rPr>
              <a:t>هل هناك تلفزيون يُسمع صوته أو مذياع يعمل؟</a:t>
            </a:r>
            <a:endParaRPr lang="en-CA" altLang="fr-FR" sz="2200" smtClean="0">
              <a:solidFill>
                <a:srgbClr val="000000"/>
              </a:solidFill>
              <a:latin typeface="Arial Unicode MS" panose="020B0604020202020204" pitchFamily="34" charset="-128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2" algn="r" rtl="1" eaLnBrk="1" hangingPunct="1">
              <a:spcBef>
                <a:spcPct val="20000"/>
              </a:spcBef>
              <a:buFont typeface="Courier New" panose="02070309020205020404" pitchFamily="49" charset="0"/>
              <a:buChar char="o"/>
            </a:pPr>
            <a:r>
              <a:rPr lang="ar-IQ" altLang="fr-FR" sz="2200" smtClean="0">
                <a:solidFill>
                  <a:srgbClr val="000000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rPr>
              <a:t>هل هناك أجهزة أخرى قريبة يمكن أن تؤثر سلباً على نوعية التسجيل؟</a:t>
            </a:r>
            <a:endParaRPr lang="en-CA" altLang="fr-FR" sz="2200" smtClean="0">
              <a:solidFill>
                <a:srgbClr val="000000"/>
              </a:solidFill>
              <a:latin typeface="Arial Unicode MS" panose="020B0604020202020204" pitchFamily="34" charset="-128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1" algn="r" rtl="1" eaLnBrk="1" hangingPunct="1">
              <a:spcBef>
                <a:spcPct val="20000"/>
              </a:spcBef>
            </a:pPr>
            <a:r>
              <a:rPr lang="ar-IQ" altLang="fr-FR" sz="2200" smtClean="0">
                <a:solidFill>
                  <a:srgbClr val="000000"/>
                </a:solidFill>
                <a:latin typeface="Arial Unicode MS" panose="020B0604020202020204" pitchFamily="34" charset="-128"/>
                <a:ea typeface="ＭＳ Ｐゴシック" panose="020B0600070205080204" pitchFamily="34" charset="-128"/>
              </a:rPr>
              <a:t>تحقيق التوازن بين جودة الصوت وراحة الشخص الذي تجري مقابلته.</a:t>
            </a:r>
            <a:endParaRPr lang="en-CA" altLang="fr-FR" sz="2200" smtClean="0">
              <a:solidFill>
                <a:srgbClr val="000000"/>
              </a:solidFill>
              <a:latin typeface="Arial Unicode MS" panose="020B0604020202020204" pitchFamily="34" charset="-128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>
          <a:xfrm>
            <a:off x="2286000" y="374650"/>
            <a:ext cx="6477000" cy="554038"/>
          </a:xfrm>
        </p:spPr>
        <p:txBody>
          <a:bodyPr/>
          <a:lstStyle/>
          <a:p>
            <a:pPr algn="r" rtl="1" eaLnBrk="1" hangingPunct="1"/>
            <a:r>
              <a:rPr lang="ar-IQ" altLang="fr-FR" sz="3600" smtClean="0">
                <a:ea typeface="ＭＳ Ｐゴシック" panose="020B0600070205080204" pitchFamily="34" charset="-128"/>
                <a:cs typeface="+mn-cs"/>
              </a:rPr>
              <a:t>طرح الأسئلة</a:t>
            </a:r>
            <a:endParaRPr lang="fr-FR" altLang="fr-FR" sz="3600" smtClean="0">
              <a:ea typeface="ＭＳ Ｐゴシック" panose="020B0600070205080204" pitchFamily="34" charset="-128"/>
              <a:cs typeface="+mn-cs"/>
            </a:endParaRPr>
          </a:p>
        </p:txBody>
      </p:sp>
      <p:graphicFrame>
        <p:nvGraphicFramePr>
          <p:cNvPr id="5" name="Tableau 1"/>
          <p:cNvGraphicFramePr>
            <a:graphicFrameLocks noGrp="1"/>
          </p:cNvGraphicFramePr>
          <p:nvPr/>
        </p:nvGraphicFramePr>
        <p:xfrm>
          <a:off x="2235200" y="1973263"/>
          <a:ext cx="6500813" cy="3857625"/>
        </p:xfrm>
        <a:graphic>
          <a:graphicData uri="http://schemas.openxmlformats.org/drawingml/2006/table">
            <a:tbl>
              <a:tblPr/>
              <a:tblGrid>
                <a:gridCol w="325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9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163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2"/>
                        </a:buClr>
                        <a:buSzPct val="85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ts val="300"/>
                        </a:spcBef>
                        <a:buClr>
                          <a:srgbClr val="B39E00"/>
                        </a:buClr>
                        <a:buSzPct val="85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ts val="3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ts val="300"/>
                        </a:spcBef>
                        <a:defRPr sz="17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ts val="338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ts val="338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ts val="338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ts val="338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ts val="338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IQ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+mn-cs"/>
                        </a:rPr>
                        <a:t>الأسئلة السيئة</a:t>
                      </a:r>
                      <a:endParaRPr kumimoji="0" lang="en-CA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D6F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2"/>
                        </a:buClr>
                        <a:buSzPct val="85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ts val="300"/>
                        </a:spcBef>
                        <a:buClr>
                          <a:srgbClr val="B39E00"/>
                        </a:buClr>
                        <a:buSzPct val="85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ts val="3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ts val="300"/>
                        </a:spcBef>
                        <a:defRPr sz="17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ts val="338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ts val="338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ts val="338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ts val="338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ts val="338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IQ" alt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+mn-cs"/>
                        </a:rPr>
                        <a:t>الأسئلة الجيدة</a:t>
                      </a:r>
                      <a:endParaRPr kumimoji="0" lang="en-CA" alt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charset="0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D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6462"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2"/>
                        </a:buClr>
                        <a:buSzPct val="85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ts val="300"/>
                        </a:spcBef>
                        <a:buClr>
                          <a:srgbClr val="B39E00"/>
                        </a:buClr>
                        <a:buSzPct val="85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ts val="3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ts val="300"/>
                        </a:spcBef>
                        <a:defRPr sz="17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ts val="338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ts val="338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ts val="338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ts val="338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ts val="338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ar-SY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charset="0"/>
                          <a:cs typeface="+mn-cs"/>
                        </a:rPr>
                        <a:t>لا تقدم </a:t>
                      </a:r>
                      <a:r>
                        <a:rPr kumimoji="0" lang="ar-IQ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charset="0"/>
                          <a:cs typeface="+mn-cs"/>
                        </a:rPr>
                        <a:t>رؤية عميقة بشأن عنصر التراث الثقافي غير المادي</a:t>
                      </a:r>
                      <a:r>
                        <a:rPr kumimoji="0" lang="ar-SY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charset="0"/>
                          <a:cs typeface="+mn-cs"/>
                        </a:rPr>
                        <a:t>،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CA" alt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charset="0"/>
                          <a:cs typeface="+mn-cs"/>
                        </a:rPr>
                        <a:t> </a:t>
                      </a:r>
                      <a:r>
                        <a:rPr kumimoji="0" lang="ar-SY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charset="0"/>
                          <a:cs typeface="+mn-cs"/>
                        </a:rPr>
                        <a:t>يمكن أن تربك المتحدث أو تجعله يشعر بالحرج،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ar-SY" alt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ar-SY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charset="0"/>
                          <a:cs typeface="+mn-cs"/>
                        </a:rPr>
                        <a:t> تثبط همَّة المتحدث،</a:t>
                      </a: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ar-SY" alt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ar-SY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charset="0"/>
                          <a:cs typeface="+mn-cs"/>
                        </a:rPr>
                        <a:t> </a:t>
                      </a:r>
                      <a:r>
                        <a:rPr kumimoji="0" lang="ar-IQ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charset="0"/>
                          <a:cs typeface="+mn-cs"/>
                        </a:rPr>
                        <a:t>يمكن أن </a:t>
                      </a:r>
                      <a:r>
                        <a:rPr kumimoji="0" lang="ar-SY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charset="0"/>
                          <a:cs typeface="+mn-cs"/>
                        </a:rPr>
                        <a:t>ت</a:t>
                      </a:r>
                      <a:r>
                        <a:rPr kumimoji="0" lang="ar-IQ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charset="0"/>
                          <a:cs typeface="+mn-cs"/>
                        </a:rPr>
                        <a:t>عطل تدفق النقاش </a:t>
                      </a:r>
                      <a:r>
                        <a:rPr kumimoji="0" lang="ar-SY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.</a:t>
                      </a:r>
                      <a:endParaRPr kumimoji="0" lang="en-CA" alt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600"/>
                        </a:spcBef>
                        <a:buClr>
                          <a:schemeClr val="accent2"/>
                        </a:buClr>
                        <a:buSzPct val="85000"/>
                        <a:buFont typeface="Wingdings 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1pPr>
                      <a:lvl2pPr marL="37931725" indent="-37474525" eaLnBrk="0" hangingPunct="0">
                        <a:spcBef>
                          <a:spcPts val="300"/>
                        </a:spcBef>
                        <a:buClr>
                          <a:srgbClr val="B39E00"/>
                        </a:buClr>
                        <a:buSzPct val="85000"/>
                        <a:buFont typeface="Wingdings 2" charset="2"/>
                        <a:defRPr sz="2000">
                          <a:solidFill>
                            <a:schemeClr val="tx2"/>
                          </a:solidFill>
                          <a:latin typeface="Arial" charset="0"/>
                          <a:ea typeface="ＭＳ Ｐゴシック" charset="-128"/>
                        </a:defRPr>
                      </a:lvl2pPr>
                      <a:lvl3pPr eaLnBrk="0" hangingPunct="0">
                        <a:spcBef>
                          <a:spcPts val="300"/>
                        </a:spcBef>
                        <a:defRPr sz="19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3pPr>
                      <a:lvl4pPr eaLnBrk="0" hangingPunct="0">
                        <a:spcBef>
                          <a:spcPts val="300"/>
                        </a:spcBef>
                        <a:defRPr sz="17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4pPr>
                      <a:lvl5pPr eaLnBrk="0" hangingPunct="0">
                        <a:spcBef>
                          <a:spcPts val="338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5pPr>
                      <a:lvl6pPr marL="457200" eaLnBrk="0" fontAlgn="base" hangingPunct="0">
                        <a:spcBef>
                          <a:spcPts val="338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6pPr>
                      <a:lvl7pPr marL="914400" eaLnBrk="0" fontAlgn="base" hangingPunct="0">
                        <a:spcBef>
                          <a:spcPts val="338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7pPr>
                      <a:lvl8pPr marL="1371600" eaLnBrk="0" fontAlgn="base" hangingPunct="0">
                        <a:spcBef>
                          <a:spcPts val="338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8pPr>
                      <a:lvl9pPr marL="1828800" eaLnBrk="0" fontAlgn="base" hangingPunct="0">
                        <a:spcBef>
                          <a:spcPts val="338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Arial" charset="0"/>
                          <a:ea typeface="ＭＳ Ｐゴシック" charset="-128"/>
                        </a:defRPr>
                      </a:lvl9pPr>
                    </a:lstStyle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 </a:t>
                      </a:r>
                      <a:r>
                        <a:rPr kumimoji="0" lang="ar-IQ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charset="0"/>
                          <a:cs typeface="+mn-cs"/>
                        </a:rPr>
                        <a:t>تلهم النقاش</a:t>
                      </a:r>
                      <a:r>
                        <a:rPr kumimoji="0" lang="ar-SY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charset="0"/>
                          <a:cs typeface="+mn-cs"/>
                        </a:rPr>
                        <a:t>،</a:t>
                      </a:r>
                      <a:endParaRPr kumimoji="0" lang="en-CA" alt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CA" alt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charset="0"/>
                          <a:cs typeface="+mn-cs"/>
                        </a:rPr>
                        <a:t> </a:t>
                      </a:r>
                      <a:r>
                        <a:rPr kumimoji="0" lang="ar-IQ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charset="0"/>
                          <a:cs typeface="+mn-cs"/>
                        </a:rPr>
                        <a:t>تولِّد معلومات مهمة ومفيدة بشأن عنصر التراث الثقافي غير المادي</a:t>
                      </a:r>
                      <a:r>
                        <a:rPr kumimoji="0" lang="ar-SY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charset="0"/>
                          <a:cs typeface="+mn-cs"/>
                        </a:rPr>
                        <a:t>،</a:t>
                      </a:r>
                      <a:endParaRPr kumimoji="0" lang="ar-IQ" alt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CA" alt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CA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charset="0"/>
                          <a:cs typeface="+mn-cs"/>
                        </a:rPr>
                        <a:t> </a:t>
                      </a:r>
                      <a:r>
                        <a:rPr kumimoji="0" lang="ar-IQ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charset="0"/>
                          <a:cs typeface="+mn-cs"/>
                        </a:rPr>
                        <a:t>تنساب بشكل طبيعي من وحي المحادثة</a:t>
                      </a:r>
                      <a:r>
                        <a:rPr kumimoji="0" lang="ar-SY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charset="0"/>
                          <a:cs typeface="+mn-cs"/>
                        </a:rPr>
                        <a:t>،</a:t>
                      </a:r>
                      <a:r>
                        <a:rPr kumimoji="0" lang="ar-IQ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charset="0"/>
                          <a:cs typeface="+mn-cs"/>
                        </a:rPr>
                        <a:t> </a:t>
                      </a:r>
                      <a:endParaRPr kumimoji="0" lang="en-CA" alt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CA" alt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charset="0"/>
                        <a:cs typeface="+mn-cs"/>
                      </a:endParaRPr>
                    </a:p>
                    <a:p>
                      <a:pPr marL="0" marR="0" lvl="0" indent="0" algn="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ar-SY" altLang="fr-FR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595959"/>
                          </a:solidFill>
                          <a:effectLst/>
                          <a:latin typeface="Arial" charset="0"/>
                          <a:cs typeface="+mn-cs"/>
                        </a:rPr>
                        <a:t> تُشعر الذي تجري مقابلته بالارتياح وتزيل عنه الحرج.</a:t>
                      </a:r>
                      <a:endParaRPr kumimoji="0" lang="en-CA" altLang="fr-FR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595959"/>
                        </a:solidFill>
                        <a:effectLst/>
                        <a:latin typeface="Arial" charset="0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F3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2286000" y="374650"/>
            <a:ext cx="6477000" cy="1108075"/>
          </a:xfrm>
        </p:spPr>
        <p:txBody>
          <a:bodyPr/>
          <a:lstStyle/>
          <a:p>
            <a:pPr algn="r" rtl="1" eaLnBrk="1" hangingPunct="1"/>
            <a:r>
              <a:rPr lang="ar-IQ" altLang="fr-FR" sz="3600" dirty="0" smtClean="0">
                <a:ea typeface="ＭＳ Ｐゴシック" panose="020B0600070205080204" pitchFamily="34" charset="-128"/>
                <a:cs typeface="+mn-cs"/>
              </a:rPr>
              <a:t>ما هو وما هي، وأين، ومن، وكيف، وكم، ولماذا، ومتى</a:t>
            </a:r>
            <a:endParaRPr lang="fr-FR" altLang="fr-FR" sz="3600" dirty="0" smtClean="0"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5364" name="Text Placeholder 8"/>
          <p:cNvSpPr txBox="1">
            <a:spLocks/>
          </p:cNvSpPr>
          <p:nvPr/>
        </p:nvSpPr>
        <p:spPr bwMode="auto">
          <a:xfrm>
            <a:off x="2278063" y="1905000"/>
            <a:ext cx="6477000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79388" indent="-179388" eaLnBrk="0" hangingPunct="0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800" b="1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 eaLnBrk="0" hangingPunct="0">
              <a:spcBef>
                <a:spcPts val="12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ts val="12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466725" indent="-215900" eaLnBrk="0" hangingPunct="0">
              <a:spcBef>
                <a:spcPts val="6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466725" indent="1362075" eaLnBrk="0" hangingPunct="0">
              <a:spcBef>
                <a:spcPts val="600"/>
              </a:spcBef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923925" indent="1362075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1381125" indent="1362075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838325" indent="1362075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295525" indent="1362075" defTabSz="457200" eaLnBrk="0" fontAlgn="base" hangingPunct="0">
              <a:spcBef>
                <a:spcPts val="600"/>
              </a:spcBef>
              <a:spcAft>
                <a:spcPct val="0"/>
              </a:spcAft>
              <a:buChar char="»"/>
              <a:defRPr sz="2000">
                <a:solidFill>
                  <a:srgbClr val="07DED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rtl="1" eaLnBrk="1" hangingPunct="1">
              <a:spcBef>
                <a:spcPct val="0"/>
              </a:spcBef>
              <a:spcAft>
                <a:spcPts val="1200"/>
              </a:spcAft>
              <a:buClrTx/>
            </a:pPr>
            <a:r>
              <a:rPr lang="ar-IQ" altLang="fr-FR" sz="2200" b="0">
                <a:solidFill>
                  <a:schemeClr val="tx1"/>
                </a:solidFill>
                <a:latin typeface="Arial Unicode MS" panose="020B0604020202020204" pitchFamily="34" charset="-128"/>
              </a:rPr>
              <a:t>توفر هذه الأسئلة صيغة للإحاطة بكل أبعاد الصورة</a:t>
            </a:r>
            <a:r>
              <a:rPr lang="ar-SY" altLang="fr-FR" sz="2200" b="0">
                <a:solidFill>
                  <a:schemeClr val="tx1"/>
                </a:solidFill>
                <a:latin typeface="Arial Unicode MS" panose="020B0604020202020204" pitchFamily="34" charset="-128"/>
              </a:rPr>
              <a:t>.</a:t>
            </a:r>
            <a:r>
              <a:rPr lang="ar-IQ" altLang="fr-FR" sz="2200" b="0">
                <a:solidFill>
                  <a:schemeClr val="tx1"/>
                </a:solidFill>
                <a:latin typeface="Arial Unicode MS" panose="020B0604020202020204" pitchFamily="34" charset="-128"/>
              </a:rPr>
              <a:t> </a:t>
            </a:r>
            <a:endParaRPr lang="ar-SY" altLang="fr-FR" sz="2200" b="0">
              <a:solidFill>
                <a:schemeClr val="tx1"/>
              </a:solidFill>
              <a:latin typeface="Arial Unicode MS" panose="020B0604020202020204" pitchFamily="34" charset="-128"/>
            </a:endParaRPr>
          </a:p>
          <a:p>
            <a:pPr algn="r" rtl="1" eaLnBrk="1" hangingPunct="1">
              <a:spcBef>
                <a:spcPct val="0"/>
              </a:spcBef>
              <a:spcAft>
                <a:spcPts val="1200"/>
              </a:spcAft>
              <a:buClrTx/>
            </a:pPr>
            <a:r>
              <a:rPr lang="ar-SY" altLang="fr-FR" sz="2200" b="0">
                <a:solidFill>
                  <a:schemeClr val="tx1"/>
                </a:solidFill>
                <a:latin typeface="Arial Unicode MS" panose="020B0604020202020204" pitchFamily="34" charset="-128"/>
              </a:rPr>
              <a:t>ما هو </a:t>
            </a:r>
            <a:r>
              <a:rPr lang="ar-IQ" altLang="fr-FR" sz="2200" b="0">
                <a:solidFill>
                  <a:schemeClr val="tx1"/>
                </a:solidFill>
                <a:latin typeface="Arial Unicode MS" panose="020B0604020202020204" pitchFamily="34" charset="-128"/>
              </a:rPr>
              <a:t>نوع المعلومات المبتغاة</a:t>
            </a:r>
            <a:r>
              <a:rPr lang="ar-SY" altLang="fr-FR" sz="2200" b="0">
                <a:solidFill>
                  <a:schemeClr val="tx1"/>
                </a:solidFill>
                <a:latin typeface="Arial Unicode MS" panose="020B0604020202020204" pitchFamily="34" charset="-128"/>
              </a:rPr>
              <a:t>؟</a:t>
            </a:r>
          </a:p>
          <a:p>
            <a:pPr algn="r" rtl="1" eaLnBrk="1" hangingPunct="1">
              <a:spcBef>
                <a:spcPct val="0"/>
              </a:spcBef>
              <a:spcAft>
                <a:spcPts val="1200"/>
              </a:spcAft>
              <a:buClrTx/>
            </a:pPr>
            <a:r>
              <a:rPr lang="ar-IQ" altLang="fr-FR" sz="2200" b="0">
                <a:solidFill>
                  <a:schemeClr val="tx1"/>
                </a:solidFill>
                <a:latin typeface="Arial Unicode MS" panose="020B0604020202020204" pitchFamily="34" charset="-128"/>
              </a:rPr>
              <a:t>طرح أسئلة تحقق أقصى قدر ممكن من المعلومات بشأن</a:t>
            </a:r>
            <a:r>
              <a:rPr lang="ar-SY" altLang="fr-FR" sz="2200" b="0">
                <a:solidFill>
                  <a:schemeClr val="tx1"/>
                </a:solidFill>
                <a:latin typeface="Arial Unicode MS" panose="020B0604020202020204" pitchFamily="34" charset="-128"/>
              </a:rPr>
              <a:t> عنصر التراث الثقافي غير المادي.</a:t>
            </a:r>
            <a:endParaRPr lang="en-US" altLang="fr-FR" sz="2200" b="0">
              <a:solidFill>
                <a:schemeClr val="tx1"/>
              </a:solidFill>
              <a:latin typeface="Arial Unicode MS" panose="020B060402020202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Unesc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7DEDB"/>
      </a:accent1>
      <a:accent2>
        <a:srgbClr val="00D213"/>
      </a:accent2>
      <a:accent3>
        <a:srgbClr val="FF0000"/>
      </a:accent3>
      <a:accent4>
        <a:srgbClr val="FFFF00"/>
      </a:accent4>
      <a:accent5>
        <a:srgbClr val="07DEDB"/>
      </a:accent5>
      <a:accent6>
        <a:srgbClr val="00D213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5532</TotalTime>
  <Words>782</Words>
  <Application>Microsoft Office PowerPoint</Application>
  <PresentationFormat>On-screen Show (4:3)</PresentationFormat>
  <Paragraphs>125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 Bold</vt:lpstr>
      <vt:lpstr>Arial Unicode MS</vt:lpstr>
      <vt:lpstr>MS PGothic</vt:lpstr>
      <vt:lpstr>MS PGothic</vt:lpstr>
      <vt:lpstr>Arial</vt:lpstr>
      <vt:lpstr>Calibri</vt:lpstr>
      <vt:lpstr>Courier New</vt:lpstr>
      <vt:lpstr>Thème Office</vt:lpstr>
      <vt:lpstr>إجراء المقابلات لأغراض عملية الحصر الوحدة 25: عرض تقديمي </vt:lpstr>
      <vt:lpstr>يشمل هذا العرض:</vt:lpstr>
      <vt:lpstr>التحضير للمقابلة</vt:lpstr>
      <vt:lpstr>القيام بالاتصال الأولي</vt:lpstr>
      <vt:lpstr>المعدات</vt:lpstr>
      <vt:lpstr>اختيار المكان المناسب لإجراء المقابلة</vt:lpstr>
      <vt:lpstr>إعداد المقابلة</vt:lpstr>
      <vt:lpstr>طرح الأسئلة</vt:lpstr>
      <vt:lpstr>ما هو وما هي، وأين، ومن، وكيف، وكم، ولماذا، ومتى</vt:lpstr>
      <vt:lpstr>PowerPoint Presentation</vt:lpstr>
      <vt:lpstr>صياغة الأسئلة</vt:lpstr>
      <vt:lpstr>الاستماع الفعال</vt:lpstr>
      <vt:lpstr>أسلوب الاستجابة لكلام المتحدث</vt:lpstr>
      <vt:lpstr>إعادة صياغة كلام المتحدث </vt:lpstr>
      <vt:lpstr>اختتام المقابلة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**** ****</dc:creator>
  <cp:lastModifiedBy>Kim, Dain</cp:lastModifiedBy>
  <cp:revision>162</cp:revision>
  <dcterms:created xsi:type="dcterms:W3CDTF">2013-10-03T19:14:07Z</dcterms:created>
  <dcterms:modified xsi:type="dcterms:W3CDTF">2018-04-25T15:53:08Z</dcterms:modified>
</cp:coreProperties>
</file>